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51"/>
  </p:notesMasterIdLst>
  <p:sldIdLst>
    <p:sldId id="283" r:id="rId2"/>
    <p:sldId id="257" r:id="rId3"/>
    <p:sldId id="264" r:id="rId4"/>
    <p:sldId id="287" r:id="rId5"/>
    <p:sldId id="265" r:id="rId6"/>
    <p:sldId id="302" r:id="rId7"/>
    <p:sldId id="303" r:id="rId8"/>
    <p:sldId id="279" r:id="rId9"/>
    <p:sldId id="304" r:id="rId10"/>
    <p:sldId id="288" r:id="rId11"/>
    <p:sldId id="305" r:id="rId12"/>
    <p:sldId id="306" r:id="rId13"/>
    <p:sldId id="307" r:id="rId14"/>
    <p:sldId id="289" r:id="rId15"/>
    <p:sldId id="298" r:id="rId16"/>
    <p:sldId id="290" r:id="rId17"/>
    <p:sldId id="308" r:id="rId18"/>
    <p:sldId id="291" r:id="rId19"/>
    <p:sldId id="268" r:id="rId20"/>
    <p:sldId id="318" r:id="rId21"/>
    <p:sldId id="270" r:id="rId22"/>
    <p:sldId id="309" r:id="rId23"/>
    <p:sldId id="295" r:id="rId24"/>
    <p:sldId id="296" r:id="rId25"/>
    <p:sldId id="294" r:id="rId26"/>
    <p:sldId id="269" r:id="rId27"/>
    <p:sldId id="310" r:id="rId28"/>
    <p:sldId id="311" r:id="rId29"/>
    <p:sldId id="312" r:id="rId30"/>
    <p:sldId id="313" r:id="rId31"/>
    <p:sldId id="314" r:id="rId32"/>
    <p:sldId id="274" r:id="rId33"/>
    <p:sldId id="278" r:id="rId34"/>
    <p:sldId id="301" r:id="rId35"/>
    <p:sldId id="281" r:id="rId36"/>
    <p:sldId id="315" r:id="rId37"/>
    <p:sldId id="316" r:id="rId38"/>
    <p:sldId id="317" r:id="rId39"/>
    <p:sldId id="275" r:id="rId40"/>
    <p:sldId id="282" r:id="rId41"/>
    <p:sldId id="285" r:id="rId42"/>
    <p:sldId id="276" r:id="rId43"/>
    <p:sldId id="271" r:id="rId44"/>
    <p:sldId id="277" r:id="rId45"/>
    <p:sldId id="280" r:id="rId46"/>
    <p:sldId id="267" r:id="rId47"/>
    <p:sldId id="284" r:id="rId48"/>
    <p:sldId id="299" r:id="rId49"/>
    <p:sldId id="293"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81"/>
    <a:srgbClr val="0094B8"/>
    <a:srgbClr val="003F81"/>
    <a:srgbClr val="F582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900" autoAdjust="0"/>
    <p:restoredTop sz="93304" autoAdjust="0"/>
  </p:normalViewPr>
  <p:slideViewPr>
    <p:cSldViewPr snapToGrid="0">
      <p:cViewPr varScale="1">
        <p:scale>
          <a:sx n="76" d="100"/>
          <a:sy n="76" d="100"/>
        </p:scale>
        <p:origin x="80" y="364"/>
      </p:cViewPr>
      <p:guideLst/>
    </p:cSldViewPr>
  </p:slideViewPr>
  <p:outlineViewPr>
    <p:cViewPr>
      <p:scale>
        <a:sx n="33" d="100"/>
        <a:sy n="33" d="100"/>
      </p:scale>
      <p:origin x="0" y="-144"/>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921151-4F77-4068-84D4-EED9353DBA88}" type="datetimeFigureOut">
              <a:rPr lang="en-US" smtClean="0"/>
              <a:t>10/16/2016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E10E4-6BBB-4F40-9800-1780E683CC5E}" type="slidenum">
              <a:rPr lang="en-US" smtClean="0"/>
              <a:t>‹#›</a:t>
            </a:fld>
            <a:endParaRPr lang="en-US"/>
          </a:p>
        </p:txBody>
      </p:sp>
    </p:spTree>
    <p:extLst>
      <p:ext uri="{BB962C8B-B14F-4D97-AF65-F5344CB8AC3E}">
        <p14:creationId xmlns:p14="http://schemas.microsoft.com/office/powerpoint/2010/main" val="2163007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arrysummers.com/2016/02/17/the-age-of-secular-stagnation/"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brookings.edu/blog/ben-bernanke/2015/04/01/why-are-interest-rates-so-low-part-3-the-global-savings-glut/"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arrysummers.com/2016/02/17/the-age-of-secular-stagnation/"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www.brookings.edu/blog/ben-bernanke/2015/04/01/why-are-interest-rates-so-low-part-3-the-global-savings-glut/"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arrysummers.com/2016/02/17/the-age-of-secular-stagnation/" TargetMode="External"/><Relationship Id="rId2" Type="http://schemas.openxmlformats.org/officeDocument/2006/relationships/slide" Target="../slides/slide49.xml"/><Relationship Id="rId1" Type="http://schemas.openxmlformats.org/officeDocument/2006/relationships/notesMaster" Target="../notesMasters/notesMaster1.xml"/><Relationship Id="rId4" Type="http://schemas.openxmlformats.org/officeDocument/2006/relationships/hyperlink" Target="https://www.brookings.edu/blog/ben-bernanke/2015/04/01/why-are-interest-rates-so-low-part-3-the-global-savings-glut/"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arrysummers.com/2016/02/17/the-age-of-secular-stagnation/"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brookings.edu/blog/ben-bernanke/2015/04/01/why-are-interest-rates-so-low-part-3-the-global-savings-glu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a:t>
            </a:fld>
            <a:endParaRPr lang="en-US"/>
          </a:p>
        </p:txBody>
      </p:sp>
    </p:spTree>
    <p:extLst>
      <p:ext uri="{BB962C8B-B14F-4D97-AF65-F5344CB8AC3E}">
        <p14:creationId xmlns:p14="http://schemas.microsoft.com/office/powerpoint/2010/main" val="4267195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dirty="0" smtClean="0"/>
              <a:t>See Larry Summers, </a:t>
            </a:r>
            <a:r>
              <a:rPr lang="en-GB" sz="1200" u="sng" dirty="0" smtClean="0">
                <a:hlinkClick r:id="rId3"/>
              </a:rPr>
              <a:t>http://larrysummers.com/2016/02/17/the-age-of-secular-stagnation/</a:t>
            </a:r>
            <a:endParaRPr lang="en-US" sz="1200" dirty="0" smtClean="0"/>
          </a:p>
          <a:p>
            <a:r>
              <a:rPr lang="en-GB" sz="1200" dirty="0" smtClean="0"/>
              <a:t>See Ben Bernanke </a:t>
            </a:r>
            <a:r>
              <a:rPr lang="en-GB" sz="1200" u="sng" dirty="0" smtClean="0">
                <a:hlinkClick r:id="rId4"/>
              </a:rPr>
              <a:t>https://www.brookings.edu/blog/ben-bernanke/2015/04/01/why-are-interest-rates-so-low-part-3-the-global-savings-glut/</a:t>
            </a:r>
            <a:r>
              <a:rPr lang="en-GB" sz="1200" dirty="0" smtClean="0"/>
              <a:t>.  </a:t>
            </a:r>
            <a:endParaRPr lang="en-US" sz="1200" dirty="0" smtClean="0"/>
          </a:p>
          <a:p>
            <a:r>
              <a:rPr lang="en-GB" sz="1200" dirty="0" smtClean="0"/>
              <a:t>There will be no shortage of industry survey showing firms are investing in “things” of the Fourth Industrial Revolutions.  However, note that these surveys often have a sampling bias.  Furthermore, Figure 1.13 of IMF’s World Economic Outlook April 2016 show that the world’s real investment has been flat since 2010, and that is the case for advanced countries or Emerging and Developing Economies.   </a:t>
            </a:r>
            <a:endParaRPr lang="en-US" sz="1200" dirty="0" smtClean="0"/>
          </a:p>
          <a:p>
            <a:r>
              <a:rPr lang="en-GB" sz="1200" dirty="0" smtClean="0"/>
              <a:t>Thomas </a:t>
            </a:r>
            <a:r>
              <a:rPr lang="en-GB" sz="1200" dirty="0" err="1" smtClean="0"/>
              <a:t>Piketty’s</a:t>
            </a:r>
            <a:r>
              <a:rPr lang="en-GB" sz="1200" dirty="0" smtClean="0"/>
              <a:t> </a:t>
            </a:r>
            <a:r>
              <a:rPr lang="en-GB" sz="1200" u="sng" dirty="0" smtClean="0"/>
              <a:t>Capital in the Twenty-First Century</a:t>
            </a:r>
            <a:r>
              <a:rPr lang="en-GB" sz="1200" dirty="0" smtClean="0"/>
              <a:t> (2014) draws our attention to the rising share of capital income and rising economic disparity. The culprit is a highly elastic substitution between capital and labour. When the substitution is too elastic, technological progresses can reduce labour income share and earnings. </a:t>
            </a:r>
            <a:endParaRPr lang="en-US" sz="1200" dirty="0" smtClean="0"/>
          </a:p>
          <a:p>
            <a:r>
              <a:rPr lang="en-GB" sz="1200" dirty="0" smtClean="0"/>
              <a:t> </a:t>
            </a:r>
            <a:endParaRPr lang="en-US" sz="1200" dirty="0" smtClean="0"/>
          </a:p>
          <a:p>
            <a:r>
              <a:rPr lang="en-GB" sz="1200" dirty="0" smtClean="0"/>
              <a:t>Future technological progresses may do exactly that. “</a:t>
            </a:r>
            <a:r>
              <a:rPr lang="en-GB" sz="1200" dirty="0" err="1" smtClean="0"/>
              <a:t>Uberization</a:t>
            </a:r>
            <a:r>
              <a:rPr lang="en-GB" sz="1200" dirty="0" smtClean="0"/>
              <a:t>” likely reduces the number of cars needed. With driverless cars, </a:t>
            </a:r>
            <a:r>
              <a:rPr lang="en-GB" sz="1200" dirty="0" err="1" smtClean="0"/>
              <a:t>Uber</a:t>
            </a:r>
            <a:r>
              <a:rPr lang="en-GB" sz="1200" dirty="0" smtClean="0"/>
              <a:t> does not need to employ drivers to deliver an adequate car-ride service. The result is high job-displacement at low capital-cost where the capital owner gains handsomely. The gain is even greater if big data analysis allows greater extraction of consumer surplus, e.g., the ride fare doubles in heavy rain. </a:t>
            </a:r>
            <a:endParaRPr lang="en-US" sz="1200" dirty="0" smtClean="0"/>
          </a:p>
          <a:p>
            <a:r>
              <a:rPr lang="en-GB" sz="1200" dirty="0" smtClean="0"/>
              <a:t> </a:t>
            </a:r>
            <a:endParaRPr lang="en-US" sz="1200" dirty="0" smtClean="0"/>
          </a:p>
          <a:p>
            <a:r>
              <a:rPr lang="en-GB" sz="1200" dirty="0" smtClean="0"/>
              <a:t>Consider also the introduction of robot adviser in selling insurance – the marginal training and monitoring cost are extremely low once the upfront investment is incurred. By introducing robot adviser developed in the US to sell insurance in China, an insurance company can cover the whole of China at very low marginal investment cost - a significant advantage in comparison to developing real-life insurance sales agents. The result is that any company introducing the innovation could capture a lion’s share of the China insurance market, while many Chinese insurance sales agents lose their jobs. </a:t>
            </a:r>
            <a:endParaRPr lang="en-US" sz="1200" dirty="0" smtClean="0"/>
          </a:p>
          <a:p>
            <a:r>
              <a:rPr lang="en-GB" sz="1200" dirty="0" smtClean="0"/>
              <a:t> </a:t>
            </a:r>
            <a:endParaRPr lang="en-US" sz="1200" dirty="0" smtClean="0"/>
          </a:p>
          <a:p>
            <a:r>
              <a:rPr lang="en-GB" sz="1200" dirty="0" smtClean="0"/>
              <a:t>These stories illustrate how the current technological revolution may drive high capital labour substitution resulting in large-scale job destruction and wide income disparity in favour of capital owners and high-end professionals. Indeed, the revolution heightens the winner-takes-all phenomenon.  Needless to say, such high income disparity is undesirable and can lead to a vicious cycle that further retards job creation. </a:t>
            </a:r>
            <a:endParaRPr lang="en-US" sz="1200" dirty="0" smtClean="0"/>
          </a:p>
          <a:p>
            <a:r>
              <a:rPr lang="en-GB" sz="1200" dirty="0" smtClean="0"/>
              <a:t> </a:t>
            </a:r>
            <a:endParaRPr lang="en-US" sz="1200" dirty="0" smtClean="0"/>
          </a:p>
          <a:p>
            <a:r>
              <a:rPr lang="en-GB" sz="1200" dirty="0" smtClean="0"/>
              <a:t>Generating inclusive growth is a non-trivial challenge in the age of Fourth Industrial Revolution.  Our government has to raise Singaporeans’ awareness of the need, and to stimulate their effort, to adjust in advance: develop skills that complement technological innovations and avoid building their livelihood on skills that are machine substitutable.  </a:t>
            </a:r>
            <a:endParaRPr lang="en-US" sz="1200" dirty="0" smtClean="0"/>
          </a:p>
          <a:p>
            <a:r>
              <a:rPr lang="en-GB" sz="1200" dirty="0" smtClean="0"/>
              <a:t> </a:t>
            </a:r>
            <a:endParaRPr lang="en-US" sz="1200" dirty="0" smtClean="0"/>
          </a:p>
          <a:p>
            <a:r>
              <a:rPr lang="en-GB" sz="1200" dirty="0" smtClean="0"/>
              <a:t>Our government has to encourage Singaporeans to develop skills that complement technological innovations and avoid building their livelihood on skills that are machine substitutable. </a:t>
            </a:r>
            <a:endParaRPr lang="en-US" sz="1200" dirty="0" smtClean="0"/>
          </a:p>
          <a:p>
            <a:r>
              <a:rPr lang="en-GB" sz="1200" dirty="0" smtClean="0"/>
              <a:t>High elasticity of substitution means that </a:t>
            </a:r>
            <a:r>
              <a:rPr lang="en-GB" sz="1200" dirty="0" err="1" smtClean="0"/>
              <a:t>laborers</a:t>
            </a:r>
            <a:r>
              <a:rPr lang="en-GB" sz="1200" dirty="0" smtClean="0"/>
              <a:t> can be easily replaced by machines at low investment cost. In such a case, capital investment reduces </a:t>
            </a:r>
            <a:r>
              <a:rPr lang="en-GB" sz="1200" dirty="0" err="1" smtClean="0"/>
              <a:t>labor</a:t>
            </a:r>
            <a:r>
              <a:rPr lang="en-GB" sz="1200" dirty="0" smtClean="0"/>
              <a:t> income share. </a:t>
            </a:r>
          </a:p>
          <a:p>
            <a:r>
              <a:rPr lang="en-US" sz="1200" dirty="0" smtClean="0"/>
              <a:t>There are plenty of examples of corporate heroes becoming </a:t>
            </a:r>
            <a:r>
              <a:rPr lang="en-US" sz="1200" dirty="0" err="1" smtClean="0"/>
              <a:t>zeros</a:t>
            </a:r>
            <a:r>
              <a:rPr lang="en-US" sz="1200" dirty="0" smtClean="0"/>
              <a:t>: think of BlackBerry, Blockbuster, Borders and Barings, to name just four that begin with a “b”.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9FCE10E4-6BBB-4F40-9800-1780E683CC5E}" type="slidenum">
              <a:rPr lang="en-US" smtClean="0"/>
              <a:t>20</a:t>
            </a:fld>
            <a:endParaRPr lang="en-US"/>
          </a:p>
        </p:txBody>
      </p:sp>
    </p:spTree>
    <p:extLst>
      <p:ext uri="{BB962C8B-B14F-4D97-AF65-F5344CB8AC3E}">
        <p14:creationId xmlns:p14="http://schemas.microsoft.com/office/powerpoint/2010/main" val="2710253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32</a:t>
            </a:fld>
            <a:endParaRPr lang="en-US" dirty="0"/>
          </a:p>
        </p:txBody>
      </p:sp>
    </p:spTree>
    <p:extLst>
      <p:ext uri="{BB962C8B-B14F-4D97-AF65-F5344CB8AC3E}">
        <p14:creationId xmlns:p14="http://schemas.microsoft.com/office/powerpoint/2010/main" val="3983117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46</a:t>
            </a:fld>
            <a:endParaRPr lang="en-US"/>
          </a:p>
        </p:txBody>
      </p:sp>
    </p:spTree>
    <p:extLst>
      <p:ext uri="{BB962C8B-B14F-4D97-AF65-F5344CB8AC3E}">
        <p14:creationId xmlns:p14="http://schemas.microsoft.com/office/powerpoint/2010/main" val="2487572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dirty="0" smtClean="0"/>
              <a:t>See Larry Summers, </a:t>
            </a:r>
            <a:r>
              <a:rPr lang="en-GB" sz="1200" u="sng" dirty="0" smtClean="0">
                <a:hlinkClick r:id="rId3"/>
              </a:rPr>
              <a:t>http://larrysummers.com/2016/02/17/the-age-of-secular-stagnation/</a:t>
            </a:r>
            <a:endParaRPr lang="en-US" sz="1200" dirty="0" smtClean="0"/>
          </a:p>
          <a:p>
            <a:r>
              <a:rPr lang="en-GB" sz="1200" dirty="0" smtClean="0"/>
              <a:t>See Ben Bernanke </a:t>
            </a:r>
            <a:r>
              <a:rPr lang="en-GB" sz="1200" u="sng" dirty="0" smtClean="0">
                <a:hlinkClick r:id="rId4"/>
              </a:rPr>
              <a:t>https://www.brookings.edu/blog/ben-bernanke/2015/04/01/why-are-interest-rates-so-low-part-3-the-global-savings-glut/</a:t>
            </a:r>
            <a:r>
              <a:rPr lang="en-GB" sz="1200" dirty="0" smtClean="0"/>
              <a:t>.  </a:t>
            </a:r>
            <a:endParaRPr lang="en-US" sz="1200" dirty="0" smtClean="0"/>
          </a:p>
          <a:p>
            <a:r>
              <a:rPr lang="en-GB" sz="1200" dirty="0" smtClean="0"/>
              <a:t>There will be no shortage of industry survey showing firms are investing in “things” of the Fourth Industrial Revolutions.  However, note that these surveys often have a sampling bias.  Furthermore, Figure 1.13 of IMF’s World Economic Outlook April 2016 show that the world’s real investment has been flat since 2010, and that is the case for advanced countries or Emerging and Developing Economies.   </a:t>
            </a:r>
            <a:endParaRPr lang="en-US" sz="1200" dirty="0" smtClean="0"/>
          </a:p>
          <a:p>
            <a:r>
              <a:rPr lang="en-GB" sz="1200" dirty="0" smtClean="0"/>
              <a:t>Thomas </a:t>
            </a:r>
            <a:r>
              <a:rPr lang="en-GB" sz="1200" dirty="0" err="1" smtClean="0"/>
              <a:t>Piketty’s</a:t>
            </a:r>
            <a:r>
              <a:rPr lang="en-GB" sz="1200" dirty="0" smtClean="0"/>
              <a:t> </a:t>
            </a:r>
            <a:r>
              <a:rPr lang="en-GB" sz="1200" u="sng" dirty="0" smtClean="0"/>
              <a:t>Capital in the Twenty-First Century</a:t>
            </a:r>
            <a:r>
              <a:rPr lang="en-GB" sz="1200" dirty="0" smtClean="0"/>
              <a:t> (2014) draws our attention to the rising share of capital income and rising economic disparity. The culprit is a highly elastic substitution between capital and labour. When the substitution is too elastic, technological progresses can reduce labour income share and earnings. </a:t>
            </a:r>
            <a:endParaRPr lang="en-US" sz="1200" dirty="0" smtClean="0"/>
          </a:p>
          <a:p>
            <a:r>
              <a:rPr lang="en-GB" sz="1200" dirty="0" smtClean="0"/>
              <a:t> </a:t>
            </a:r>
            <a:endParaRPr lang="en-US" sz="1200" dirty="0" smtClean="0"/>
          </a:p>
          <a:p>
            <a:r>
              <a:rPr lang="en-GB" sz="1200" dirty="0" smtClean="0"/>
              <a:t>Future technological progresses may do exactly that. “</a:t>
            </a:r>
            <a:r>
              <a:rPr lang="en-GB" sz="1200" dirty="0" err="1" smtClean="0"/>
              <a:t>Uberization</a:t>
            </a:r>
            <a:r>
              <a:rPr lang="en-GB" sz="1200" dirty="0" smtClean="0"/>
              <a:t>” likely reduces the number of cars needed. With driverless cars, </a:t>
            </a:r>
            <a:r>
              <a:rPr lang="en-GB" sz="1200" dirty="0" err="1" smtClean="0"/>
              <a:t>Uber</a:t>
            </a:r>
            <a:r>
              <a:rPr lang="en-GB" sz="1200" dirty="0" smtClean="0"/>
              <a:t> does not need to employ drivers to deliver an adequate car-ride service. The result is high job-displacement at low capital-cost where the capital owner gains handsomely. The gain is even greater if big data analysis allows greater extraction of consumer surplus, e.g., the ride fare doubles in heavy rain. </a:t>
            </a:r>
            <a:endParaRPr lang="en-US" sz="1200" dirty="0" smtClean="0"/>
          </a:p>
          <a:p>
            <a:r>
              <a:rPr lang="en-GB" sz="1200" dirty="0" smtClean="0"/>
              <a:t> </a:t>
            </a:r>
            <a:endParaRPr lang="en-US" sz="1200" dirty="0" smtClean="0"/>
          </a:p>
          <a:p>
            <a:r>
              <a:rPr lang="en-GB" sz="1200" dirty="0" smtClean="0"/>
              <a:t>Consider also the introduction of robot adviser in selling insurance – the marginal training and monitoring cost are extremely low once the upfront investment is incurred. By introducing robot adviser developed in the US to sell insurance in China, an insurance company can cover the whole of China at very low marginal investment cost - a significant advantage in comparison to developing real-life insurance sales agents. The result is that any company introducing the innovation could capture a lion’s share of the China insurance market, while many Chinese insurance sales agents lose their jobs. </a:t>
            </a:r>
            <a:endParaRPr lang="en-US" sz="1200" dirty="0" smtClean="0"/>
          </a:p>
          <a:p>
            <a:r>
              <a:rPr lang="en-GB" sz="1200" dirty="0" smtClean="0"/>
              <a:t> </a:t>
            </a:r>
            <a:endParaRPr lang="en-US" sz="1200" dirty="0" smtClean="0"/>
          </a:p>
          <a:p>
            <a:r>
              <a:rPr lang="en-GB" sz="1200" dirty="0" smtClean="0"/>
              <a:t>These stories illustrate how the current technological revolution may drive high capital labour substitution resulting in large-scale job destruction and wide income disparity in favour of capital owners and high-end professionals. Indeed, the revolution heightens the winner-takes-all phenomenon.  Needless to say, such high income disparity is undesirable and can lead to a vicious cycle that further retards job creation. </a:t>
            </a:r>
            <a:endParaRPr lang="en-US" sz="1200" dirty="0" smtClean="0"/>
          </a:p>
          <a:p>
            <a:r>
              <a:rPr lang="en-GB" sz="1200" dirty="0" smtClean="0"/>
              <a:t> </a:t>
            </a:r>
            <a:endParaRPr lang="en-US" sz="1200" dirty="0" smtClean="0"/>
          </a:p>
          <a:p>
            <a:r>
              <a:rPr lang="en-GB" sz="1200" dirty="0" smtClean="0"/>
              <a:t>Generating inclusive growth is a non-trivial challenge in the age of Fourth Industrial Revolution.  Our government has to raise Singaporeans’ awareness of the need, and to stimulate their effort, to adjust in advance: develop skills that complement technological innovations and avoid building their livelihood on skills that are machine substitutable.  </a:t>
            </a:r>
            <a:endParaRPr lang="en-US" sz="1200" dirty="0" smtClean="0"/>
          </a:p>
          <a:p>
            <a:r>
              <a:rPr lang="en-GB" sz="1200" dirty="0" smtClean="0"/>
              <a:t> </a:t>
            </a:r>
            <a:endParaRPr lang="en-US" sz="1200" dirty="0" smtClean="0"/>
          </a:p>
          <a:p>
            <a:r>
              <a:rPr lang="en-GB" sz="1200" dirty="0" smtClean="0"/>
              <a:t>Our government has to encourage Singaporeans to develop skills that complement technological innovations and avoid building their livelihood on skills that are machine substitutable. </a:t>
            </a:r>
            <a:endParaRPr lang="en-US" sz="1200" dirty="0" smtClean="0"/>
          </a:p>
          <a:p>
            <a:r>
              <a:rPr lang="en-GB" sz="1200" dirty="0" smtClean="0"/>
              <a:t>High elasticity of substitution means that </a:t>
            </a:r>
            <a:r>
              <a:rPr lang="en-GB" sz="1200" dirty="0" err="1" smtClean="0"/>
              <a:t>laborers</a:t>
            </a:r>
            <a:r>
              <a:rPr lang="en-GB" sz="1200" dirty="0" smtClean="0"/>
              <a:t> can be easily replaced by machines at low investment cost. In such a case, capital investment reduces </a:t>
            </a:r>
            <a:r>
              <a:rPr lang="en-GB" sz="1200" dirty="0" err="1" smtClean="0"/>
              <a:t>labor</a:t>
            </a:r>
            <a:r>
              <a:rPr lang="en-GB" sz="1200" dirty="0" smtClean="0"/>
              <a:t> income share. </a:t>
            </a:r>
          </a:p>
          <a:p>
            <a:r>
              <a:rPr lang="en-US" sz="1200" dirty="0" smtClean="0"/>
              <a:t>There are plenty of examples of corporate heroes becoming </a:t>
            </a:r>
            <a:r>
              <a:rPr lang="en-US" sz="1200" dirty="0" err="1" smtClean="0"/>
              <a:t>zeros</a:t>
            </a:r>
            <a:r>
              <a:rPr lang="en-US" sz="1200" dirty="0" smtClean="0"/>
              <a:t>: think of BlackBerry, Blockbuster, Borders and Barings, to name just four that begin with a “b”.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9FCE10E4-6BBB-4F40-9800-1780E683CC5E}" type="slidenum">
              <a:rPr lang="en-US" smtClean="0"/>
              <a:t>48</a:t>
            </a:fld>
            <a:endParaRPr lang="en-US"/>
          </a:p>
        </p:txBody>
      </p:sp>
    </p:spTree>
    <p:extLst>
      <p:ext uri="{BB962C8B-B14F-4D97-AF65-F5344CB8AC3E}">
        <p14:creationId xmlns:p14="http://schemas.microsoft.com/office/powerpoint/2010/main" val="1651876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dirty="0" smtClean="0"/>
              <a:t>See Larry Summers, </a:t>
            </a:r>
            <a:r>
              <a:rPr lang="en-GB" sz="1200" u="sng" dirty="0" smtClean="0">
                <a:hlinkClick r:id="rId3"/>
              </a:rPr>
              <a:t>http://larrysummers.com/2016/02/17/the-age-of-secular-stagnation/</a:t>
            </a:r>
            <a:endParaRPr lang="en-US" sz="1200" dirty="0" smtClean="0"/>
          </a:p>
          <a:p>
            <a:r>
              <a:rPr lang="en-GB" sz="1200" dirty="0" smtClean="0"/>
              <a:t>See Ben Bernanke </a:t>
            </a:r>
            <a:r>
              <a:rPr lang="en-GB" sz="1200" u="sng" dirty="0" smtClean="0">
                <a:hlinkClick r:id="rId4"/>
              </a:rPr>
              <a:t>https://www.brookings.edu/blog/ben-bernanke/2015/04/01/why-are-interest-rates-so-low-part-3-the-global-savings-glut/</a:t>
            </a:r>
            <a:r>
              <a:rPr lang="en-GB" sz="1200" dirty="0" smtClean="0"/>
              <a:t>.  </a:t>
            </a:r>
            <a:endParaRPr lang="en-US" sz="1200" dirty="0" smtClean="0"/>
          </a:p>
          <a:p>
            <a:r>
              <a:rPr lang="en-GB" sz="1200" dirty="0" smtClean="0"/>
              <a:t>There will be no shortage of industry survey showing firms are investing in “things” of the Fourth Industrial Revolutions.  However, note that these surveys often have a sampling bias.  Furthermore, Figure 1.13 of IMF’s World Economic Outlook April 2016 show that the world’s real investment has been flat since 2010, and that is the case for advanced countries or Emerging and Developing Economies.   </a:t>
            </a:r>
            <a:endParaRPr lang="en-US" sz="1200" dirty="0" smtClean="0"/>
          </a:p>
          <a:p>
            <a:r>
              <a:rPr lang="en-GB" sz="1200" dirty="0" smtClean="0"/>
              <a:t>Thomas </a:t>
            </a:r>
            <a:r>
              <a:rPr lang="en-GB" sz="1200" dirty="0" err="1" smtClean="0"/>
              <a:t>Piketty’s</a:t>
            </a:r>
            <a:r>
              <a:rPr lang="en-GB" sz="1200" dirty="0" smtClean="0"/>
              <a:t> </a:t>
            </a:r>
            <a:r>
              <a:rPr lang="en-GB" sz="1200" u="sng" dirty="0" smtClean="0"/>
              <a:t>Capital in the Twenty-First Century</a:t>
            </a:r>
            <a:r>
              <a:rPr lang="en-GB" sz="1200" dirty="0" smtClean="0"/>
              <a:t> (2014) draws our attention to the rising share of capital income and rising economic disparity. The culprit is a highly elastic substitution between capital and labour. When the substitution is too elastic, technological progresses can reduce labour income share and earnings. </a:t>
            </a:r>
            <a:endParaRPr lang="en-US" sz="1200" dirty="0" smtClean="0"/>
          </a:p>
          <a:p>
            <a:r>
              <a:rPr lang="en-GB" sz="1200" dirty="0" smtClean="0"/>
              <a:t> </a:t>
            </a:r>
            <a:endParaRPr lang="en-US" sz="1200" dirty="0" smtClean="0"/>
          </a:p>
          <a:p>
            <a:r>
              <a:rPr lang="en-GB" sz="1200" dirty="0" smtClean="0"/>
              <a:t>Future technological progresses may do exactly that. “</a:t>
            </a:r>
            <a:r>
              <a:rPr lang="en-GB" sz="1200" dirty="0" err="1" smtClean="0"/>
              <a:t>Uberization</a:t>
            </a:r>
            <a:r>
              <a:rPr lang="en-GB" sz="1200" dirty="0" smtClean="0"/>
              <a:t>” likely reduces the number of cars needed. With driverless cars, </a:t>
            </a:r>
            <a:r>
              <a:rPr lang="en-GB" sz="1200" dirty="0" err="1" smtClean="0"/>
              <a:t>Uber</a:t>
            </a:r>
            <a:r>
              <a:rPr lang="en-GB" sz="1200" dirty="0" smtClean="0"/>
              <a:t> does not need to employ drivers to deliver an adequate car-ride service. The result is high job-displacement at low capital-cost where the capital owner gains handsomely. The gain is even greater if big data analysis allows greater extraction of consumer surplus, e.g., the ride fare doubles in heavy rain. </a:t>
            </a:r>
            <a:endParaRPr lang="en-US" sz="1200" dirty="0" smtClean="0"/>
          </a:p>
          <a:p>
            <a:r>
              <a:rPr lang="en-GB" sz="1200" dirty="0" smtClean="0"/>
              <a:t> </a:t>
            </a:r>
            <a:endParaRPr lang="en-US" sz="1200" dirty="0" smtClean="0"/>
          </a:p>
          <a:p>
            <a:r>
              <a:rPr lang="en-GB" sz="1200" dirty="0" smtClean="0"/>
              <a:t>Consider also the introduction of robot adviser in selling insurance – the marginal training and monitoring cost are extremely low once the upfront investment is incurred. By introducing robot adviser developed in the US to sell insurance in China, an insurance company can cover the whole of China at very low marginal investment cost - a significant advantage in comparison to developing real-life insurance sales agents. The result is that any company introducing the innovation could capture a lion’s share of the China insurance market, while many Chinese insurance sales agents lose their jobs. </a:t>
            </a:r>
            <a:endParaRPr lang="en-US" sz="1200" dirty="0" smtClean="0"/>
          </a:p>
          <a:p>
            <a:r>
              <a:rPr lang="en-GB" sz="1200" dirty="0" smtClean="0"/>
              <a:t> </a:t>
            </a:r>
            <a:endParaRPr lang="en-US" sz="1200" dirty="0" smtClean="0"/>
          </a:p>
          <a:p>
            <a:r>
              <a:rPr lang="en-GB" sz="1200" dirty="0" smtClean="0"/>
              <a:t>These stories illustrate how the current technological revolution may drive high capital labour substitution resulting in large-scale job destruction and wide income disparity in favour of capital owners and high-end professionals. Indeed, the revolution heightens the winner-takes-all phenomenon.  Needless to say, such high income disparity is undesirable and can lead to a vicious cycle that further retards job creation. </a:t>
            </a:r>
            <a:endParaRPr lang="en-US" sz="1200" dirty="0" smtClean="0"/>
          </a:p>
          <a:p>
            <a:r>
              <a:rPr lang="en-GB" sz="1200" dirty="0" smtClean="0"/>
              <a:t> </a:t>
            </a:r>
            <a:endParaRPr lang="en-US" sz="1200" dirty="0" smtClean="0"/>
          </a:p>
          <a:p>
            <a:r>
              <a:rPr lang="en-GB" sz="1200" dirty="0" smtClean="0"/>
              <a:t>Generating inclusive growth is a non-trivial challenge in the age of Fourth Industrial Revolution.  Our government has to raise Singaporeans’ awareness of the need, and to stimulate their effort, to adjust in advance: develop skills that complement technological innovations and avoid building their livelihood on skills that are machine substitutable.  </a:t>
            </a:r>
            <a:endParaRPr lang="en-US" sz="1200" dirty="0" smtClean="0"/>
          </a:p>
          <a:p>
            <a:r>
              <a:rPr lang="en-GB" sz="1200" dirty="0" smtClean="0"/>
              <a:t> </a:t>
            </a:r>
            <a:endParaRPr lang="en-US" sz="1200" dirty="0" smtClean="0"/>
          </a:p>
          <a:p>
            <a:r>
              <a:rPr lang="en-GB" sz="1200" dirty="0" smtClean="0"/>
              <a:t>Our government has to encourage Singaporeans to develop skills that complement technological innovations and avoid building their livelihood on skills that are machine substitutable. </a:t>
            </a:r>
            <a:endParaRPr lang="en-US" sz="1200" dirty="0" smtClean="0"/>
          </a:p>
          <a:p>
            <a:r>
              <a:rPr lang="en-GB" sz="1200" dirty="0" smtClean="0"/>
              <a:t>High elasticity of substitution means that </a:t>
            </a:r>
            <a:r>
              <a:rPr lang="en-GB" sz="1200" dirty="0" err="1" smtClean="0"/>
              <a:t>laborers</a:t>
            </a:r>
            <a:r>
              <a:rPr lang="en-GB" sz="1200" dirty="0" smtClean="0"/>
              <a:t> can be easily replaced by machines at low investment cost. In such a case, capital investment reduces </a:t>
            </a:r>
            <a:r>
              <a:rPr lang="en-GB" sz="1200" dirty="0" err="1" smtClean="0"/>
              <a:t>labor</a:t>
            </a:r>
            <a:r>
              <a:rPr lang="en-GB" sz="1200" dirty="0" smtClean="0"/>
              <a:t> income share. </a:t>
            </a:r>
          </a:p>
          <a:p>
            <a:r>
              <a:rPr lang="en-US" sz="1200" dirty="0" smtClean="0"/>
              <a:t>There are plenty of examples of corporate heroes becoming </a:t>
            </a:r>
            <a:r>
              <a:rPr lang="en-US" sz="1200" dirty="0" err="1" smtClean="0"/>
              <a:t>zeros</a:t>
            </a:r>
            <a:r>
              <a:rPr lang="en-US" sz="1200" dirty="0" smtClean="0"/>
              <a:t>: think of BlackBerry, Blockbuster, Borders and Barings, to name just four that begin with a “b”.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9FCE10E4-6BBB-4F40-9800-1780E683CC5E}" type="slidenum">
              <a:rPr lang="en-US" smtClean="0"/>
              <a:t>49</a:t>
            </a:fld>
            <a:endParaRPr lang="en-US"/>
          </a:p>
        </p:txBody>
      </p:sp>
    </p:spTree>
    <p:extLst>
      <p:ext uri="{BB962C8B-B14F-4D97-AF65-F5344CB8AC3E}">
        <p14:creationId xmlns:p14="http://schemas.microsoft.com/office/powerpoint/2010/main" val="1766802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2</a:t>
            </a:fld>
            <a:endParaRPr lang="en-US"/>
          </a:p>
        </p:txBody>
      </p:sp>
    </p:spTree>
    <p:extLst>
      <p:ext uri="{BB962C8B-B14F-4D97-AF65-F5344CB8AC3E}">
        <p14:creationId xmlns:p14="http://schemas.microsoft.com/office/powerpoint/2010/main" val="389171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10</a:t>
            </a:fld>
            <a:endParaRPr lang="en-US"/>
          </a:p>
        </p:txBody>
      </p:sp>
    </p:spTree>
    <p:extLst>
      <p:ext uri="{BB962C8B-B14F-4D97-AF65-F5344CB8AC3E}">
        <p14:creationId xmlns:p14="http://schemas.microsoft.com/office/powerpoint/2010/main" val="2506886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11</a:t>
            </a:fld>
            <a:endParaRPr lang="en-US"/>
          </a:p>
        </p:txBody>
      </p:sp>
    </p:spTree>
    <p:extLst>
      <p:ext uri="{BB962C8B-B14F-4D97-AF65-F5344CB8AC3E}">
        <p14:creationId xmlns:p14="http://schemas.microsoft.com/office/powerpoint/2010/main" val="2722741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12</a:t>
            </a:fld>
            <a:endParaRPr lang="en-US"/>
          </a:p>
        </p:txBody>
      </p:sp>
    </p:spTree>
    <p:extLst>
      <p:ext uri="{BB962C8B-B14F-4D97-AF65-F5344CB8AC3E}">
        <p14:creationId xmlns:p14="http://schemas.microsoft.com/office/powerpoint/2010/main" val="80095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13</a:t>
            </a:fld>
            <a:endParaRPr lang="en-US"/>
          </a:p>
        </p:txBody>
      </p:sp>
    </p:spTree>
    <p:extLst>
      <p:ext uri="{BB962C8B-B14F-4D97-AF65-F5344CB8AC3E}">
        <p14:creationId xmlns:p14="http://schemas.microsoft.com/office/powerpoint/2010/main" val="700428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14</a:t>
            </a:fld>
            <a:endParaRPr lang="en-US"/>
          </a:p>
        </p:txBody>
      </p:sp>
    </p:spTree>
    <p:extLst>
      <p:ext uri="{BB962C8B-B14F-4D97-AF65-F5344CB8AC3E}">
        <p14:creationId xmlns:p14="http://schemas.microsoft.com/office/powerpoint/2010/main" val="2071322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9FCE10E4-6BBB-4F40-9800-1780E683CC5E}" type="slidenum">
              <a:rPr lang="en-US" smtClean="0"/>
              <a:t>15</a:t>
            </a:fld>
            <a:endParaRPr lang="en-US"/>
          </a:p>
        </p:txBody>
      </p:sp>
    </p:spTree>
    <p:extLst>
      <p:ext uri="{BB962C8B-B14F-4D97-AF65-F5344CB8AC3E}">
        <p14:creationId xmlns:p14="http://schemas.microsoft.com/office/powerpoint/2010/main" val="4146720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dirty="0" smtClean="0"/>
              <a:t>See Larry Summers, </a:t>
            </a:r>
            <a:r>
              <a:rPr lang="en-GB" sz="1200" u="sng" dirty="0" smtClean="0">
                <a:hlinkClick r:id="rId3"/>
              </a:rPr>
              <a:t>http://larrysummers.com/2016/02/17/the-age-of-secular-stagnation/</a:t>
            </a:r>
            <a:endParaRPr lang="en-US" sz="1200" dirty="0" smtClean="0"/>
          </a:p>
          <a:p>
            <a:r>
              <a:rPr lang="en-GB" sz="1200" dirty="0" smtClean="0"/>
              <a:t>See Ben Bernanke </a:t>
            </a:r>
            <a:r>
              <a:rPr lang="en-GB" sz="1200" u="sng" dirty="0" smtClean="0">
                <a:hlinkClick r:id="rId4"/>
              </a:rPr>
              <a:t>https://www.brookings.edu/blog/ben-bernanke/2015/04/01/why-are-interest-rates-so-low-part-3-the-global-savings-glut/</a:t>
            </a:r>
            <a:r>
              <a:rPr lang="en-GB" sz="1200" dirty="0" smtClean="0"/>
              <a:t>.  </a:t>
            </a:r>
            <a:endParaRPr lang="en-US" sz="1200" dirty="0" smtClean="0"/>
          </a:p>
          <a:p>
            <a:r>
              <a:rPr lang="en-GB" sz="1200" dirty="0" smtClean="0"/>
              <a:t>There will be no shortage of industry survey showing firms are investing in “things” of the Fourth Industrial Revolutions.  However, note that these surveys often have a sampling bias.  Furthermore, Figure 1.13 of IMF’s World Economic Outlook April 2016 show that the world’s real investment has been flat since 2010, and that is the case for advanced countries or Emerging and Developing Economies.   </a:t>
            </a:r>
            <a:endParaRPr lang="en-US" sz="1200" dirty="0" smtClean="0"/>
          </a:p>
          <a:p>
            <a:r>
              <a:rPr lang="en-GB" sz="1200" dirty="0" smtClean="0"/>
              <a:t>Thomas </a:t>
            </a:r>
            <a:r>
              <a:rPr lang="en-GB" sz="1200" dirty="0" err="1" smtClean="0"/>
              <a:t>Piketty’s</a:t>
            </a:r>
            <a:r>
              <a:rPr lang="en-GB" sz="1200" dirty="0" smtClean="0"/>
              <a:t> </a:t>
            </a:r>
            <a:r>
              <a:rPr lang="en-GB" sz="1200" u="sng" dirty="0" smtClean="0"/>
              <a:t>Capital in the Twenty-First Century</a:t>
            </a:r>
            <a:r>
              <a:rPr lang="en-GB" sz="1200" dirty="0" smtClean="0"/>
              <a:t> (2014) draws our attention to the rising share of capital income and rising economic disparity. The culprit is a highly elastic substitution between capital and labour. When the substitution is too elastic, technological progresses can reduce labour income share and earnings. </a:t>
            </a:r>
            <a:endParaRPr lang="en-US" sz="1200" dirty="0" smtClean="0"/>
          </a:p>
          <a:p>
            <a:r>
              <a:rPr lang="en-GB" sz="1200" dirty="0" smtClean="0"/>
              <a:t> </a:t>
            </a:r>
            <a:endParaRPr lang="en-US" sz="1200" dirty="0" smtClean="0"/>
          </a:p>
          <a:p>
            <a:r>
              <a:rPr lang="en-GB" sz="1200" dirty="0" smtClean="0"/>
              <a:t>Future technological progresses may do exactly that. “</a:t>
            </a:r>
            <a:r>
              <a:rPr lang="en-GB" sz="1200" dirty="0" err="1" smtClean="0"/>
              <a:t>Uberization</a:t>
            </a:r>
            <a:r>
              <a:rPr lang="en-GB" sz="1200" dirty="0" smtClean="0"/>
              <a:t>” likely reduces the number of cars needed. With driverless cars, </a:t>
            </a:r>
            <a:r>
              <a:rPr lang="en-GB" sz="1200" dirty="0" err="1" smtClean="0"/>
              <a:t>Uber</a:t>
            </a:r>
            <a:r>
              <a:rPr lang="en-GB" sz="1200" dirty="0" smtClean="0"/>
              <a:t> does not need to employ drivers to deliver an adequate car-ride service. The result is high job-displacement at low capital-cost where the capital owner gains handsomely. The gain is even greater if big data analysis allows greater extraction of consumer surplus, e.g., the ride fare doubles in heavy rain. </a:t>
            </a:r>
            <a:endParaRPr lang="en-US" sz="1200" dirty="0" smtClean="0"/>
          </a:p>
          <a:p>
            <a:r>
              <a:rPr lang="en-GB" sz="1200" dirty="0" smtClean="0"/>
              <a:t> </a:t>
            </a:r>
            <a:endParaRPr lang="en-US" sz="1200" dirty="0" smtClean="0"/>
          </a:p>
          <a:p>
            <a:r>
              <a:rPr lang="en-GB" sz="1200" dirty="0" smtClean="0"/>
              <a:t>Consider also the introduction of robot adviser in selling insurance – the marginal training and monitoring cost are extremely low once the upfront investment is incurred. By introducing robot adviser developed in the US to sell insurance in China, an insurance company can cover the whole of China at very low marginal investment cost - a significant advantage in comparison to developing real-life insurance sales agents. The result is that any company introducing the innovation could capture a lion’s share of the China insurance market, while many Chinese insurance sales agents lose their jobs. </a:t>
            </a:r>
            <a:endParaRPr lang="en-US" sz="1200" dirty="0" smtClean="0"/>
          </a:p>
          <a:p>
            <a:r>
              <a:rPr lang="en-GB" sz="1200" dirty="0" smtClean="0"/>
              <a:t> </a:t>
            </a:r>
            <a:endParaRPr lang="en-US" sz="1200" dirty="0" smtClean="0"/>
          </a:p>
          <a:p>
            <a:r>
              <a:rPr lang="en-GB" sz="1200" dirty="0" smtClean="0"/>
              <a:t>These stories illustrate how the current technological revolution may drive high capital labour substitution resulting in large-scale job destruction and wide income disparity in favour of capital owners and high-end professionals. Indeed, the revolution heightens the winner-takes-all phenomenon.  Needless to say, such high income disparity is undesirable and can lead to a vicious cycle that further retards job creation. </a:t>
            </a:r>
            <a:endParaRPr lang="en-US" sz="1200" dirty="0" smtClean="0"/>
          </a:p>
          <a:p>
            <a:r>
              <a:rPr lang="en-GB" sz="1200" dirty="0" smtClean="0"/>
              <a:t> </a:t>
            </a:r>
            <a:endParaRPr lang="en-US" sz="1200" dirty="0" smtClean="0"/>
          </a:p>
          <a:p>
            <a:r>
              <a:rPr lang="en-GB" sz="1200" dirty="0" smtClean="0"/>
              <a:t>Generating inclusive growth is a non-trivial challenge in the age of Fourth Industrial Revolution.  Our government has to raise Singaporeans’ awareness of the need, and to stimulate their effort, to adjust in advance: develop skills that complement technological innovations and avoid building their livelihood on skills that are machine substitutable.  </a:t>
            </a:r>
            <a:endParaRPr lang="en-US" sz="1200" dirty="0" smtClean="0"/>
          </a:p>
          <a:p>
            <a:r>
              <a:rPr lang="en-GB" sz="1200" dirty="0" smtClean="0"/>
              <a:t> </a:t>
            </a:r>
            <a:endParaRPr lang="en-US" sz="1200" dirty="0" smtClean="0"/>
          </a:p>
          <a:p>
            <a:r>
              <a:rPr lang="en-GB" sz="1200" dirty="0" smtClean="0"/>
              <a:t>Our government has to encourage Singaporeans to develop skills that complement technological innovations and avoid building their livelihood on skills that are machine substitutable. </a:t>
            </a:r>
            <a:endParaRPr lang="en-US" sz="1200" dirty="0" smtClean="0"/>
          </a:p>
          <a:p>
            <a:r>
              <a:rPr lang="en-GB" sz="1200" dirty="0" smtClean="0"/>
              <a:t>High elasticity of substitution means that </a:t>
            </a:r>
            <a:r>
              <a:rPr lang="en-GB" sz="1200" dirty="0" err="1" smtClean="0"/>
              <a:t>laborers</a:t>
            </a:r>
            <a:r>
              <a:rPr lang="en-GB" sz="1200" dirty="0" smtClean="0"/>
              <a:t> can be easily replaced by machines at low investment cost. In such a case, capital investment reduces </a:t>
            </a:r>
            <a:r>
              <a:rPr lang="en-GB" sz="1200" dirty="0" err="1" smtClean="0"/>
              <a:t>labor</a:t>
            </a:r>
            <a:r>
              <a:rPr lang="en-GB" sz="1200" dirty="0" smtClean="0"/>
              <a:t> income share. </a:t>
            </a:r>
          </a:p>
          <a:p>
            <a:r>
              <a:rPr lang="en-US" sz="1200" dirty="0" smtClean="0"/>
              <a:t>There are plenty of examples of corporate heroes becoming </a:t>
            </a:r>
            <a:r>
              <a:rPr lang="en-US" sz="1200" dirty="0" err="1" smtClean="0"/>
              <a:t>zeros</a:t>
            </a:r>
            <a:r>
              <a:rPr lang="en-US" sz="1200" dirty="0" smtClean="0"/>
              <a:t>: think of BlackBerry, Blockbuster, Borders and Barings, to name just four that begin with a “b”.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9FCE10E4-6BBB-4F40-9800-1780E683CC5E}" type="slidenum">
              <a:rPr lang="en-US" smtClean="0"/>
              <a:t>19</a:t>
            </a:fld>
            <a:endParaRPr lang="en-US"/>
          </a:p>
        </p:txBody>
      </p:sp>
    </p:spTree>
    <p:extLst>
      <p:ext uri="{BB962C8B-B14F-4D97-AF65-F5344CB8AC3E}">
        <p14:creationId xmlns:p14="http://schemas.microsoft.com/office/powerpoint/2010/main" val="3405486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29E6EFD-1E7F-4B13-89B2-7AEA3605E192}" type="datetimeFigureOut">
              <a:rPr lang="en-US" smtClean="0"/>
              <a:t>10/16/2016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749837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E6EFD-1E7F-4B13-89B2-7AEA3605E192}" type="datetimeFigureOut">
              <a:rPr lang="en-US" smtClean="0"/>
              <a:t>10/16/2016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2635206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9E6EFD-1E7F-4B13-89B2-7AEA3605E192}" type="datetimeFigureOut">
              <a:rPr lang="en-US" smtClean="0"/>
              <a:t>10/16/2016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143309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9E6EFD-1E7F-4B13-89B2-7AEA3605E192}" type="datetimeFigureOut">
              <a:rPr lang="en-US" smtClean="0"/>
              <a:t>10/16/2016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323733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9E6EFD-1E7F-4B13-89B2-7AEA3605E192}" type="datetimeFigureOut">
              <a:rPr lang="en-US" smtClean="0"/>
              <a:t>10/16/2016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4129700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9E6EFD-1E7F-4B13-89B2-7AEA3605E192}" type="datetimeFigureOut">
              <a:rPr lang="en-US" smtClean="0"/>
              <a:t>10/16/2016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230581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9E6EFD-1E7F-4B13-89B2-7AEA3605E192}" type="datetimeFigureOut">
              <a:rPr lang="en-US" smtClean="0"/>
              <a:t>10/16/2016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1356474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E6EFD-1E7F-4B13-89B2-7AEA3605E192}" type="datetimeFigureOut">
              <a:rPr lang="en-US" smtClean="0"/>
              <a:t>10/16/2016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245690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E6EFD-1E7F-4B13-89B2-7AEA3605E192}" type="datetimeFigureOut">
              <a:rPr lang="en-US" smtClean="0"/>
              <a:t>10/16/2016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185043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E6EFD-1E7F-4B13-89B2-7AEA3605E192}" type="datetimeFigureOut">
              <a:rPr lang="en-US" smtClean="0"/>
              <a:t>10/16/2016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772E52-E30E-4435-987C-E1F8163563E0}" type="slidenum">
              <a:rPr lang="en-US" smtClean="0"/>
              <a:t>‹#›</a:t>
            </a:fld>
            <a:endParaRPr lang="en-US"/>
          </a:p>
        </p:txBody>
      </p:sp>
    </p:spTree>
    <p:extLst>
      <p:ext uri="{BB962C8B-B14F-4D97-AF65-F5344CB8AC3E}">
        <p14:creationId xmlns:p14="http://schemas.microsoft.com/office/powerpoint/2010/main" val="4287780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E6EFD-1E7F-4B13-89B2-7AEA3605E192}" type="datetimeFigureOut">
              <a:rPr lang="en-US" smtClean="0"/>
              <a:t>10/16/2016</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772E52-E30E-4435-987C-E1F8163563E0}" type="slidenum">
              <a:rPr lang="en-US" smtClean="0"/>
              <a:t>‹#›</a:t>
            </a:fld>
            <a:endParaRPr lang="en-US"/>
          </a:p>
        </p:txBody>
      </p:sp>
      <p:pic>
        <p:nvPicPr>
          <p:cNvPr id="7" name="Picture 6"/>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1" y="6112937"/>
            <a:ext cx="12192001" cy="745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167574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Lst>
  <p:txStyles>
    <p:titleStyle>
      <a:lvl1pPr algn="l" defTabSz="914400" rtl="0" eaLnBrk="1" latinLnBrk="0" hangingPunct="1">
        <a:lnSpc>
          <a:spcPct val="90000"/>
        </a:lnSpc>
        <a:spcBef>
          <a:spcPct val="0"/>
        </a:spcBef>
        <a:buNone/>
        <a:defRPr sz="3600" b="1" kern="1200">
          <a:solidFill>
            <a:srgbClr val="FF0000"/>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larrysummers.com/2016/02/17/the-age-of-secular-stagnation/"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brookings.edu/blog/ben-bernanke/2015/04/01/why-are-interest-rates-so-low-part-3-the-global-savings-glu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oT Industri"/>
          <p:cNvPicPr>
            <a:picLocks noChangeAspect="1" noChangeArrowheads="1"/>
          </p:cNvPicPr>
          <p:nvPr/>
        </p:nvPicPr>
        <p:blipFill rotWithShape="1">
          <a:blip r:embed="rId3">
            <a:extLst>
              <a:ext uri="{28A0092B-C50C-407E-A947-70E740481C1C}">
                <a14:useLocalDpi xmlns:a14="http://schemas.microsoft.com/office/drawing/2010/main" val="0"/>
              </a:ext>
            </a:extLst>
          </a:blip>
          <a:srcRect r="6081" b="17743"/>
          <a:stretch/>
        </p:blipFill>
        <p:spPr bwMode="auto">
          <a:xfrm>
            <a:off x="0" y="0"/>
            <a:ext cx="12187825" cy="61001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746123" y="1320800"/>
            <a:ext cx="7926387" cy="2193921"/>
          </a:xfrm>
        </p:spPr>
        <p:txBody>
          <a:bodyPr>
            <a:noAutofit/>
          </a:bodyPr>
          <a:lstStyle/>
          <a:p>
            <a:r>
              <a:rPr lang="en-US" dirty="0" smtClean="0">
                <a:solidFill>
                  <a:srgbClr val="F58222"/>
                </a:solidFill>
                <a:latin typeface="Agency FB" panose="020B0503020202020204" pitchFamily="34" charset="0"/>
              </a:rPr>
              <a:t>The future economy</a:t>
            </a:r>
            <a:br>
              <a:rPr lang="en-US" dirty="0" smtClean="0">
                <a:solidFill>
                  <a:srgbClr val="F58222"/>
                </a:solidFill>
                <a:latin typeface="Agency FB" panose="020B0503020202020204" pitchFamily="34" charset="0"/>
              </a:rPr>
            </a:br>
            <a:r>
              <a:rPr lang="en-US" sz="4000" dirty="0" smtClean="0">
                <a:solidFill>
                  <a:srgbClr val="004081"/>
                </a:solidFill>
                <a:latin typeface="Agency FB" panose="020B0503020202020204" pitchFamily="34" charset="0"/>
              </a:rPr>
              <a:t>– changes, challenges, and adjustments</a:t>
            </a:r>
            <a:br>
              <a:rPr lang="en-US" sz="4000" dirty="0" smtClean="0">
                <a:solidFill>
                  <a:srgbClr val="004081"/>
                </a:solidFill>
                <a:latin typeface="Agency FB" panose="020B0503020202020204" pitchFamily="34" charset="0"/>
              </a:rPr>
            </a:br>
            <a:endParaRPr lang="en-SG" sz="4000" dirty="0">
              <a:solidFill>
                <a:srgbClr val="004081"/>
              </a:solidFill>
              <a:latin typeface="Agency FB" panose="020B0503020202020204" pitchFamily="34" charset="0"/>
            </a:endParaRPr>
          </a:p>
        </p:txBody>
      </p:sp>
      <p:sp>
        <p:nvSpPr>
          <p:cNvPr id="3" name="Text Placeholder 2"/>
          <p:cNvSpPr>
            <a:spLocks noGrp="1"/>
          </p:cNvSpPr>
          <p:nvPr>
            <p:ph type="body" idx="1"/>
          </p:nvPr>
        </p:nvSpPr>
        <p:spPr>
          <a:xfrm>
            <a:off x="831850" y="3757622"/>
            <a:ext cx="9297987" cy="2074863"/>
          </a:xfrm>
        </p:spPr>
        <p:txBody>
          <a:bodyPr>
            <a:normAutofit/>
          </a:bodyPr>
          <a:lstStyle/>
          <a:p>
            <a:r>
              <a:rPr lang="en-US" b="1" dirty="0" smtClean="0">
                <a:latin typeface="Chaparral Pro" panose="02060503040505020203" pitchFamily="18" charset="0"/>
              </a:rPr>
              <a:t>Bernard Yeung</a:t>
            </a:r>
          </a:p>
          <a:p>
            <a:r>
              <a:rPr lang="en-US" sz="2000" dirty="0" smtClean="0">
                <a:latin typeface="Chaparral Pro" panose="02060503040505020203" pitchFamily="18" charset="0"/>
              </a:rPr>
              <a:t>Dean and Stephen </a:t>
            </a:r>
            <a:r>
              <a:rPr lang="en-US" sz="2000" dirty="0" err="1" smtClean="0">
                <a:latin typeface="Chaparral Pro" panose="02060503040505020203" pitchFamily="18" charset="0"/>
              </a:rPr>
              <a:t>Riady</a:t>
            </a:r>
            <a:r>
              <a:rPr lang="en-US" sz="2000" dirty="0" smtClean="0">
                <a:latin typeface="Chaparral Pro" panose="02060503040505020203" pitchFamily="18" charset="0"/>
              </a:rPr>
              <a:t> Distinguished Professor</a:t>
            </a:r>
          </a:p>
          <a:p>
            <a:r>
              <a:rPr lang="en-US" sz="2000" dirty="0" smtClean="0">
                <a:latin typeface="Chaparral Pro" panose="02060503040505020203" pitchFamily="18" charset="0"/>
              </a:rPr>
              <a:t>NUS Business School</a:t>
            </a:r>
          </a:p>
          <a:p>
            <a:r>
              <a:rPr lang="en-US" sz="2000" dirty="0" smtClean="0">
                <a:latin typeface="Chaparral Pro" panose="02060503040505020203" pitchFamily="18" charset="0"/>
              </a:rPr>
              <a:t>October 2016, Shanghai China</a:t>
            </a:r>
          </a:p>
          <a:p>
            <a:endParaRPr lang="en-SG" dirty="0">
              <a:latin typeface="Chaparral Pro" panose="02060503040505020203" pitchFamily="18" charset="0"/>
            </a:endParaRPr>
          </a:p>
        </p:txBody>
      </p:sp>
    </p:spTree>
    <p:extLst>
      <p:ext uri="{BB962C8B-B14F-4D97-AF65-F5344CB8AC3E}">
        <p14:creationId xmlns:p14="http://schemas.microsoft.com/office/powerpoint/2010/main" val="1343565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Data rich </a:t>
            </a:r>
            <a:r>
              <a:rPr lang="en-US" dirty="0"/>
              <a:t>but truth </a:t>
            </a:r>
            <a:r>
              <a:rPr lang="en-US" dirty="0" smtClean="0"/>
              <a:t>poor</a:t>
            </a:r>
            <a:endParaRPr lang="en-US" dirty="0"/>
          </a:p>
        </p:txBody>
      </p:sp>
      <p:sp>
        <p:nvSpPr>
          <p:cNvPr id="3" name="Content Placeholder 2"/>
          <p:cNvSpPr>
            <a:spLocks noGrp="1"/>
          </p:cNvSpPr>
          <p:nvPr>
            <p:ph idx="1"/>
          </p:nvPr>
        </p:nvSpPr>
        <p:spPr>
          <a:xfrm>
            <a:off x="520700" y="1454150"/>
            <a:ext cx="8255000" cy="4576763"/>
          </a:xfrm>
        </p:spPr>
        <p:txBody>
          <a:bodyPr>
            <a:normAutofit/>
          </a:bodyPr>
          <a:lstStyle/>
          <a:p>
            <a:r>
              <a:rPr lang="en-SG" dirty="0"/>
              <a:t>“Information” commoditized (via internet surge), big data, but a pseudo sense of knowing</a:t>
            </a:r>
          </a:p>
          <a:p>
            <a:pPr lvl="2"/>
            <a:r>
              <a:rPr lang="en-US" dirty="0" smtClean="0"/>
              <a:t>Internet information can be fake or confusing </a:t>
            </a:r>
          </a:p>
          <a:p>
            <a:pPr lvl="2"/>
            <a:r>
              <a:rPr lang="en-US" dirty="0" smtClean="0">
                <a:solidFill>
                  <a:schemeClr val="accent3"/>
                </a:solidFill>
              </a:rPr>
              <a:t>Big data can create sample </a:t>
            </a:r>
            <a:r>
              <a:rPr lang="en-US" dirty="0" smtClean="0">
                <a:solidFill>
                  <a:schemeClr val="accent3"/>
                </a:solidFill>
                <a:sym typeface="Wingdings" panose="05000000000000000000" pitchFamily="2" charset="2"/>
              </a:rPr>
              <a:t>bias/mistakes  </a:t>
            </a:r>
            <a:endParaRPr lang="en-US" b="1" dirty="0" smtClean="0">
              <a:solidFill>
                <a:schemeClr val="accent3"/>
              </a:solidFill>
            </a:endParaRPr>
          </a:p>
          <a:p>
            <a:pPr lvl="3"/>
            <a:r>
              <a:rPr lang="en-US" dirty="0" smtClean="0">
                <a:solidFill>
                  <a:schemeClr val="accent3"/>
                </a:solidFill>
              </a:rPr>
              <a:t>Gary King (Harvard) used social </a:t>
            </a:r>
            <a:r>
              <a:rPr lang="en-US" dirty="0">
                <a:solidFill>
                  <a:schemeClr val="accent3"/>
                </a:solidFill>
              </a:rPr>
              <a:t>media to </a:t>
            </a:r>
            <a:r>
              <a:rPr lang="en-US" dirty="0" smtClean="0">
                <a:solidFill>
                  <a:schemeClr val="accent3"/>
                </a:solidFill>
              </a:rPr>
              <a:t>predict unemployment, correlating </a:t>
            </a:r>
            <a:r>
              <a:rPr lang="en-US" dirty="0">
                <a:solidFill>
                  <a:schemeClr val="accent3"/>
                </a:solidFill>
              </a:rPr>
              <a:t>US unemployment figures </a:t>
            </a:r>
            <a:r>
              <a:rPr lang="en-US" dirty="0" smtClean="0">
                <a:solidFill>
                  <a:schemeClr val="accent3"/>
                </a:solidFill>
              </a:rPr>
              <a:t>with words in social media like </a:t>
            </a:r>
            <a:r>
              <a:rPr lang="en-US" dirty="0">
                <a:solidFill>
                  <a:schemeClr val="accent3"/>
                </a:solidFill>
              </a:rPr>
              <a:t>‘jobs’, ‘unemployment’ and ‘</a:t>
            </a:r>
            <a:r>
              <a:rPr lang="en-US" dirty="0" smtClean="0">
                <a:solidFill>
                  <a:schemeClr val="accent3"/>
                </a:solidFill>
              </a:rPr>
              <a:t>classifieds’ – has to deal with the spike of “jobs” when Steve </a:t>
            </a:r>
            <a:r>
              <a:rPr lang="en-US" dirty="0">
                <a:solidFill>
                  <a:schemeClr val="accent3"/>
                </a:solidFill>
              </a:rPr>
              <a:t>Jobs </a:t>
            </a:r>
            <a:r>
              <a:rPr lang="en-US" dirty="0" smtClean="0">
                <a:solidFill>
                  <a:schemeClr val="accent3"/>
                </a:solidFill>
              </a:rPr>
              <a:t>died </a:t>
            </a:r>
          </a:p>
          <a:p>
            <a:pPr lvl="2"/>
            <a:r>
              <a:rPr lang="en-US" dirty="0" smtClean="0">
                <a:solidFill>
                  <a:schemeClr val="accent3"/>
                </a:solidFill>
                <a:sym typeface="Wingdings" panose="05000000000000000000" pitchFamily="2" charset="2"/>
              </a:rPr>
              <a:t>Correlation is not causation</a:t>
            </a:r>
          </a:p>
          <a:p>
            <a:pPr lvl="3"/>
            <a:r>
              <a:rPr lang="en-US" dirty="0" smtClean="0">
                <a:solidFill>
                  <a:schemeClr val="accent3"/>
                </a:solidFill>
                <a:sym typeface="Wingdings" panose="05000000000000000000" pitchFamily="2" charset="2"/>
              </a:rPr>
              <a:t>Many people are happy while drinking, should governments supply more bars? </a:t>
            </a:r>
          </a:p>
          <a:p>
            <a:pPr lvl="2"/>
            <a:r>
              <a:rPr lang="en-US" dirty="0" smtClean="0">
                <a:solidFill>
                  <a:schemeClr val="accent3"/>
                </a:solidFill>
                <a:sym typeface="Wingdings" panose="05000000000000000000" pitchFamily="2" charset="2"/>
              </a:rPr>
              <a:t>Feedback effect destroys validity</a:t>
            </a:r>
          </a:p>
          <a:p>
            <a:pPr lvl="3"/>
            <a:r>
              <a:rPr lang="en-US" dirty="0" smtClean="0">
                <a:solidFill>
                  <a:schemeClr val="accent3"/>
                </a:solidFill>
              </a:rPr>
              <a:t>Someone </a:t>
            </a:r>
            <a:r>
              <a:rPr lang="en-US" dirty="0">
                <a:solidFill>
                  <a:schemeClr val="accent3"/>
                </a:solidFill>
              </a:rPr>
              <a:t>discovered in 2013 </a:t>
            </a:r>
            <a:r>
              <a:rPr lang="en-US" dirty="0" smtClean="0">
                <a:solidFill>
                  <a:schemeClr val="accent3"/>
                </a:solidFill>
              </a:rPr>
              <a:t>that people </a:t>
            </a:r>
            <a:r>
              <a:rPr lang="en-US" dirty="0">
                <a:solidFill>
                  <a:schemeClr val="accent3"/>
                </a:solidFill>
              </a:rPr>
              <a:t>who kept their browsers up to date performed better at their jobs, but as soon </a:t>
            </a:r>
            <a:r>
              <a:rPr lang="en-US" dirty="0" smtClean="0">
                <a:solidFill>
                  <a:schemeClr val="accent3"/>
                </a:solidFill>
              </a:rPr>
              <a:t>as the </a:t>
            </a:r>
            <a:r>
              <a:rPr lang="en-US" dirty="0">
                <a:solidFill>
                  <a:schemeClr val="accent3"/>
                </a:solidFill>
              </a:rPr>
              <a:t>metric was widely known it became useless as job-hunters altered their </a:t>
            </a:r>
            <a:r>
              <a:rPr lang="en-US" dirty="0" smtClean="0">
                <a:solidFill>
                  <a:schemeClr val="accent3"/>
                </a:solidFill>
              </a:rPr>
              <a:t>behavior</a:t>
            </a:r>
            <a:r>
              <a:rPr lang="en-US" dirty="0">
                <a:solidFill>
                  <a:schemeClr val="accent3"/>
                </a:solidFill>
              </a:rPr>
              <a:t>.</a:t>
            </a:r>
            <a:endParaRPr lang="en-US" dirty="0" smtClean="0">
              <a:solidFill>
                <a:schemeClr val="accent3"/>
              </a:solidFill>
            </a:endParaRPr>
          </a:p>
        </p:txBody>
      </p:sp>
      <p:pic>
        <p:nvPicPr>
          <p:cNvPr id="5" name="Picture 8" descr="Image result for lost in big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0" y="1587500"/>
            <a:ext cx="302260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530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Data rich </a:t>
            </a:r>
            <a:r>
              <a:rPr lang="en-US" dirty="0"/>
              <a:t>but truth </a:t>
            </a:r>
            <a:r>
              <a:rPr lang="en-US" dirty="0" smtClean="0"/>
              <a:t>poor</a:t>
            </a:r>
            <a:endParaRPr lang="en-US" dirty="0"/>
          </a:p>
        </p:txBody>
      </p:sp>
      <p:sp>
        <p:nvSpPr>
          <p:cNvPr id="3" name="Content Placeholder 2"/>
          <p:cNvSpPr>
            <a:spLocks noGrp="1"/>
          </p:cNvSpPr>
          <p:nvPr>
            <p:ph idx="1"/>
          </p:nvPr>
        </p:nvSpPr>
        <p:spPr>
          <a:xfrm>
            <a:off x="520700" y="1454150"/>
            <a:ext cx="8255000" cy="4576763"/>
          </a:xfrm>
        </p:spPr>
        <p:txBody>
          <a:bodyPr>
            <a:normAutofit/>
          </a:bodyPr>
          <a:lstStyle/>
          <a:p>
            <a:r>
              <a:rPr lang="en-SG" dirty="0"/>
              <a:t>“Information” commoditized (via internet surge), big data, but a pseudo sense of knowing</a:t>
            </a:r>
          </a:p>
          <a:p>
            <a:pPr lvl="2"/>
            <a:r>
              <a:rPr lang="en-US" dirty="0" smtClean="0">
                <a:solidFill>
                  <a:schemeClr val="accent3"/>
                </a:solidFill>
              </a:rPr>
              <a:t>Internet information can be fake or confusing</a:t>
            </a:r>
          </a:p>
          <a:p>
            <a:pPr lvl="2"/>
            <a:r>
              <a:rPr lang="en-US" dirty="0" smtClean="0"/>
              <a:t>Big data can create sample </a:t>
            </a:r>
            <a:r>
              <a:rPr lang="en-US" dirty="0" smtClean="0">
                <a:sym typeface="Wingdings" panose="05000000000000000000" pitchFamily="2" charset="2"/>
              </a:rPr>
              <a:t>bias/mistakes  </a:t>
            </a:r>
            <a:endParaRPr lang="en-US" b="1" dirty="0" smtClean="0"/>
          </a:p>
          <a:p>
            <a:pPr lvl="3"/>
            <a:r>
              <a:rPr lang="en-US" dirty="0" smtClean="0"/>
              <a:t>Gary King (Harvard) used social </a:t>
            </a:r>
            <a:r>
              <a:rPr lang="en-US" dirty="0"/>
              <a:t>media to </a:t>
            </a:r>
            <a:r>
              <a:rPr lang="en-US" dirty="0" smtClean="0"/>
              <a:t>predict unemployment, correlating </a:t>
            </a:r>
            <a:r>
              <a:rPr lang="en-US" dirty="0"/>
              <a:t>US unemployment figures </a:t>
            </a:r>
            <a:r>
              <a:rPr lang="en-US" dirty="0" smtClean="0"/>
              <a:t>with words in social media like </a:t>
            </a:r>
            <a:r>
              <a:rPr lang="en-US" dirty="0"/>
              <a:t>‘jobs’, ‘unemployment’ and ‘</a:t>
            </a:r>
            <a:r>
              <a:rPr lang="en-US" dirty="0" smtClean="0"/>
              <a:t>classifieds’ – has to deal with the spike of “jobs” when Steve </a:t>
            </a:r>
            <a:r>
              <a:rPr lang="en-US" dirty="0"/>
              <a:t>Jobs </a:t>
            </a:r>
            <a:r>
              <a:rPr lang="en-US" dirty="0" smtClean="0"/>
              <a:t>died </a:t>
            </a:r>
          </a:p>
          <a:p>
            <a:pPr lvl="2"/>
            <a:r>
              <a:rPr lang="en-US" dirty="0" smtClean="0">
                <a:solidFill>
                  <a:schemeClr val="accent3"/>
                </a:solidFill>
                <a:sym typeface="Wingdings" panose="05000000000000000000" pitchFamily="2" charset="2"/>
              </a:rPr>
              <a:t>Correlation is not causation</a:t>
            </a:r>
          </a:p>
          <a:p>
            <a:pPr lvl="3"/>
            <a:r>
              <a:rPr lang="en-US" dirty="0" smtClean="0">
                <a:solidFill>
                  <a:schemeClr val="accent3"/>
                </a:solidFill>
                <a:sym typeface="Wingdings" panose="05000000000000000000" pitchFamily="2" charset="2"/>
              </a:rPr>
              <a:t>Many people are happy while drinking, should governments supply more bars? </a:t>
            </a:r>
          </a:p>
          <a:p>
            <a:pPr lvl="2"/>
            <a:r>
              <a:rPr lang="en-US" dirty="0" smtClean="0">
                <a:solidFill>
                  <a:schemeClr val="accent3"/>
                </a:solidFill>
                <a:sym typeface="Wingdings" panose="05000000000000000000" pitchFamily="2" charset="2"/>
              </a:rPr>
              <a:t>Feedback effect destroys validity</a:t>
            </a:r>
          </a:p>
          <a:p>
            <a:pPr lvl="3"/>
            <a:r>
              <a:rPr lang="en-US" dirty="0" smtClean="0">
                <a:solidFill>
                  <a:schemeClr val="accent3"/>
                </a:solidFill>
              </a:rPr>
              <a:t>Someone </a:t>
            </a:r>
            <a:r>
              <a:rPr lang="en-US" dirty="0">
                <a:solidFill>
                  <a:schemeClr val="accent3"/>
                </a:solidFill>
              </a:rPr>
              <a:t>discovered in 2013 </a:t>
            </a:r>
            <a:r>
              <a:rPr lang="en-US" dirty="0" smtClean="0">
                <a:solidFill>
                  <a:schemeClr val="accent3"/>
                </a:solidFill>
              </a:rPr>
              <a:t>that people </a:t>
            </a:r>
            <a:r>
              <a:rPr lang="en-US" dirty="0">
                <a:solidFill>
                  <a:schemeClr val="accent3"/>
                </a:solidFill>
              </a:rPr>
              <a:t>who kept their browsers up to date performed better at their jobs, but as soon </a:t>
            </a:r>
            <a:r>
              <a:rPr lang="en-US" dirty="0" smtClean="0">
                <a:solidFill>
                  <a:schemeClr val="accent3"/>
                </a:solidFill>
              </a:rPr>
              <a:t>as the </a:t>
            </a:r>
            <a:r>
              <a:rPr lang="en-US" dirty="0">
                <a:solidFill>
                  <a:schemeClr val="accent3"/>
                </a:solidFill>
              </a:rPr>
              <a:t>metric was widely known it became useless as job-hunters altered their </a:t>
            </a:r>
            <a:r>
              <a:rPr lang="en-US" dirty="0" smtClean="0">
                <a:solidFill>
                  <a:schemeClr val="accent3"/>
                </a:solidFill>
              </a:rPr>
              <a:t>behavior</a:t>
            </a:r>
            <a:r>
              <a:rPr lang="en-US" dirty="0">
                <a:solidFill>
                  <a:schemeClr val="accent3"/>
                </a:solidFill>
              </a:rPr>
              <a:t>.</a:t>
            </a:r>
            <a:endParaRPr lang="en-US" dirty="0" smtClean="0">
              <a:solidFill>
                <a:schemeClr val="accent3"/>
              </a:solidFill>
            </a:endParaRPr>
          </a:p>
        </p:txBody>
      </p:sp>
      <p:pic>
        <p:nvPicPr>
          <p:cNvPr id="5" name="Picture 8" descr="Image result for lost in big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0" y="1587500"/>
            <a:ext cx="302260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5098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Data rich </a:t>
            </a:r>
            <a:r>
              <a:rPr lang="en-US" dirty="0"/>
              <a:t>but truth </a:t>
            </a:r>
            <a:r>
              <a:rPr lang="en-US" dirty="0" smtClean="0"/>
              <a:t>poor</a:t>
            </a:r>
            <a:endParaRPr lang="en-US" dirty="0"/>
          </a:p>
        </p:txBody>
      </p:sp>
      <p:sp>
        <p:nvSpPr>
          <p:cNvPr id="3" name="Content Placeholder 2"/>
          <p:cNvSpPr>
            <a:spLocks noGrp="1"/>
          </p:cNvSpPr>
          <p:nvPr>
            <p:ph idx="1"/>
          </p:nvPr>
        </p:nvSpPr>
        <p:spPr>
          <a:xfrm>
            <a:off x="520700" y="1454150"/>
            <a:ext cx="8255000" cy="4576763"/>
          </a:xfrm>
        </p:spPr>
        <p:txBody>
          <a:bodyPr>
            <a:normAutofit/>
          </a:bodyPr>
          <a:lstStyle/>
          <a:p>
            <a:r>
              <a:rPr lang="en-SG" dirty="0"/>
              <a:t>“Information” commoditized (via internet surge), big data, but a pseudo sense of knowing</a:t>
            </a:r>
          </a:p>
          <a:p>
            <a:pPr lvl="2"/>
            <a:r>
              <a:rPr lang="en-US" dirty="0" smtClean="0">
                <a:solidFill>
                  <a:schemeClr val="accent3"/>
                </a:solidFill>
              </a:rPr>
              <a:t>Internet information can be fake or confusing</a:t>
            </a:r>
          </a:p>
          <a:p>
            <a:pPr lvl="2"/>
            <a:r>
              <a:rPr lang="en-US" dirty="0" smtClean="0">
                <a:solidFill>
                  <a:schemeClr val="accent3"/>
                </a:solidFill>
              </a:rPr>
              <a:t>Big data can create sample </a:t>
            </a:r>
            <a:r>
              <a:rPr lang="en-US" dirty="0" smtClean="0">
                <a:solidFill>
                  <a:schemeClr val="accent3"/>
                </a:solidFill>
                <a:sym typeface="Wingdings" panose="05000000000000000000" pitchFamily="2" charset="2"/>
              </a:rPr>
              <a:t>bias/mistakes  </a:t>
            </a:r>
            <a:endParaRPr lang="en-US" b="1" dirty="0" smtClean="0">
              <a:solidFill>
                <a:schemeClr val="accent3"/>
              </a:solidFill>
            </a:endParaRPr>
          </a:p>
          <a:p>
            <a:pPr lvl="3"/>
            <a:r>
              <a:rPr lang="en-US" dirty="0" smtClean="0">
                <a:solidFill>
                  <a:schemeClr val="accent3"/>
                </a:solidFill>
              </a:rPr>
              <a:t>Gary King (Harvard) used social </a:t>
            </a:r>
            <a:r>
              <a:rPr lang="en-US" dirty="0">
                <a:solidFill>
                  <a:schemeClr val="accent3"/>
                </a:solidFill>
              </a:rPr>
              <a:t>media to </a:t>
            </a:r>
            <a:r>
              <a:rPr lang="en-US" dirty="0" smtClean="0">
                <a:solidFill>
                  <a:schemeClr val="accent3"/>
                </a:solidFill>
              </a:rPr>
              <a:t>predict unemployment, correlating </a:t>
            </a:r>
            <a:r>
              <a:rPr lang="en-US" dirty="0">
                <a:solidFill>
                  <a:schemeClr val="accent3"/>
                </a:solidFill>
              </a:rPr>
              <a:t>US unemployment figures </a:t>
            </a:r>
            <a:r>
              <a:rPr lang="en-US" dirty="0" smtClean="0">
                <a:solidFill>
                  <a:schemeClr val="accent3"/>
                </a:solidFill>
              </a:rPr>
              <a:t>with words in social media like </a:t>
            </a:r>
            <a:r>
              <a:rPr lang="en-US" dirty="0">
                <a:solidFill>
                  <a:schemeClr val="accent3"/>
                </a:solidFill>
              </a:rPr>
              <a:t>‘jobs’, ‘unemployment’ and ‘</a:t>
            </a:r>
            <a:r>
              <a:rPr lang="en-US" dirty="0" smtClean="0">
                <a:solidFill>
                  <a:schemeClr val="accent3"/>
                </a:solidFill>
              </a:rPr>
              <a:t>classifieds’ – has to deal with the spike of “jobs” when Steve </a:t>
            </a:r>
            <a:r>
              <a:rPr lang="en-US" dirty="0">
                <a:solidFill>
                  <a:schemeClr val="accent3"/>
                </a:solidFill>
              </a:rPr>
              <a:t>Jobs </a:t>
            </a:r>
            <a:r>
              <a:rPr lang="en-US" dirty="0" smtClean="0">
                <a:solidFill>
                  <a:schemeClr val="accent3"/>
                </a:solidFill>
              </a:rPr>
              <a:t>died </a:t>
            </a:r>
          </a:p>
          <a:p>
            <a:pPr lvl="2"/>
            <a:r>
              <a:rPr lang="en-US" dirty="0" smtClean="0">
                <a:sym typeface="Wingdings" panose="05000000000000000000" pitchFamily="2" charset="2"/>
              </a:rPr>
              <a:t>Correlation is not causation</a:t>
            </a:r>
          </a:p>
          <a:p>
            <a:pPr lvl="3"/>
            <a:r>
              <a:rPr lang="en-US" dirty="0" smtClean="0">
                <a:sym typeface="Wingdings" panose="05000000000000000000" pitchFamily="2" charset="2"/>
              </a:rPr>
              <a:t>Many people are happy while drinking, should governments supply more bars? </a:t>
            </a:r>
          </a:p>
          <a:p>
            <a:pPr lvl="2"/>
            <a:r>
              <a:rPr lang="en-US" dirty="0" smtClean="0">
                <a:solidFill>
                  <a:schemeClr val="accent3"/>
                </a:solidFill>
                <a:sym typeface="Wingdings" panose="05000000000000000000" pitchFamily="2" charset="2"/>
              </a:rPr>
              <a:t>Feedback effect destroys validity</a:t>
            </a:r>
          </a:p>
          <a:p>
            <a:pPr lvl="3"/>
            <a:r>
              <a:rPr lang="en-US" dirty="0" smtClean="0">
                <a:solidFill>
                  <a:schemeClr val="accent3"/>
                </a:solidFill>
              </a:rPr>
              <a:t>Someone </a:t>
            </a:r>
            <a:r>
              <a:rPr lang="en-US" dirty="0">
                <a:solidFill>
                  <a:schemeClr val="accent3"/>
                </a:solidFill>
              </a:rPr>
              <a:t>discovered in 2013 </a:t>
            </a:r>
            <a:r>
              <a:rPr lang="en-US" dirty="0" smtClean="0">
                <a:solidFill>
                  <a:schemeClr val="accent3"/>
                </a:solidFill>
              </a:rPr>
              <a:t>that people </a:t>
            </a:r>
            <a:r>
              <a:rPr lang="en-US" dirty="0">
                <a:solidFill>
                  <a:schemeClr val="accent3"/>
                </a:solidFill>
              </a:rPr>
              <a:t>who kept their browsers up to date performed better at their jobs, but as soon </a:t>
            </a:r>
            <a:r>
              <a:rPr lang="en-US" dirty="0" smtClean="0">
                <a:solidFill>
                  <a:schemeClr val="accent3"/>
                </a:solidFill>
              </a:rPr>
              <a:t>as the </a:t>
            </a:r>
            <a:r>
              <a:rPr lang="en-US" dirty="0">
                <a:solidFill>
                  <a:schemeClr val="accent3"/>
                </a:solidFill>
              </a:rPr>
              <a:t>metric was widely known it became useless as job-hunters altered their </a:t>
            </a:r>
            <a:r>
              <a:rPr lang="en-US" dirty="0" smtClean="0">
                <a:solidFill>
                  <a:schemeClr val="accent3"/>
                </a:solidFill>
              </a:rPr>
              <a:t>behavior</a:t>
            </a:r>
            <a:r>
              <a:rPr lang="en-US" dirty="0">
                <a:solidFill>
                  <a:schemeClr val="accent3"/>
                </a:solidFill>
              </a:rPr>
              <a:t>.</a:t>
            </a:r>
            <a:endParaRPr lang="en-US" dirty="0" smtClean="0">
              <a:solidFill>
                <a:schemeClr val="accent3"/>
              </a:solidFill>
            </a:endParaRPr>
          </a:p>
        </p:txBody>
      </p:sp>
      <p:pic>
        <p:nvPicPr>
          <p:cNvPr id="5" name="Picture 8" descr="Image result for lost in big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0" y="1587500"/>
            <a:ext cx="302260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8323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Data rich </a:t>
            </a:r>
            <a:r>
              <a:rPr lang="en-US" dirty="0"/>
              <a:t>but truth </a:t>
            </a:r>
            <a:r>
              <a:rPr lang="en-US" dirty="0" smtClean="0"/>
              <a:t>poor</a:t>
            </a:r>
            <a:endParaRPr lang="en-US" dirty="0"/>
          </a:p>
        </p:txBody>
      </p:sp>
      <p:sp>
        <p:nvSpPr>
          <p:cNvPr id="3" name="Content Placeholder 2"/>
          <p:cNvSpPr>
            <a:spLocks noGrp="1"/>
          </p:cNvSpPr>
          <p:nvPr>
            <p:ph idx="1"/>
          </p:nvPr>
        </p:nvSpPr>
        <p:spPr>
          <a:xfrm>
            <a:off x="520700" y="1454150"/>
            <a:ext cx="8255000" cy="4576763"/>
          </a:xfrm>
        </p:spPr>
        <p:txBody>
          <a:bodyPr>
            <a:normAutofit lnSpcReduction="10000"/>
          </a:bodyPr>
          <a:lstStyle/>
          <a:p>
            <a:r>
              <a:rPr lang="en-SG" dirty="0"/>
              <a:t>“Information” commoditized (via internet surge), big data, but a pseudo sense of knowing</a:t>
            </a:r>
          </a:p>
          <a:p>
            <a:pPr lvl="2"/>
            <a:r>
              <a:rPr lang="en-US" dirty="0" smtClean="0">
                <a:solidFill>
                  <a:schemeClr val="accent3"/>
                </a:solidFill>
              </a:rPr>
              <a:t>Internet information can be fake or confusing – “Clinton vs Trump, who won the debate on Sept 26t 2016?”</a:t>
            </a:r>
          </a:p>
          <a:p>
            <a:pPr lvl="2"/>
            <a:r>
              <a:rPr lang="en-US" dirty="0" smtClean="0">
                <a:solidFill>
                  <a:schemeClr val="accent3"/>
                </a:solidFill>
              </a:rPr>
              <a:t>Big data can create sample </a:t>
            </a:r>
            <a:r>
              <a:rPr lang="en-US" dirty="0" smtClean="0">
                <a:solidFill>
                  <a:schemeClr val="accent3"/>
                </a:solidFill>
                <a:sym typeface="Wingdings" panose="05000000000000000000" pitchFamily="2" charset="2"/>
              </a:rPr>
              <a:t>bias/mistakes  </a:t>
            </a:r>
            <a:endParaRPr lang="en-US" b="1" dirty="0" smtClean="0">
              <a:solidFill>
                <a:schemeClr val="accent3"/>
              </a:solidFill>
            </a:endParaRPr>
          </a:p>
          <a:p>
            <a:pPr lvl="3"/>
            <a:r>
              <a:rPr lang="en-US" dirty="0" smtClean="0">
                <a:solidFill>
                  <a:schemeClr val="accent3"/>
                </a:solidFill>
              </a:rPr>
              <a:t>Gary King (Harvard) used social </a:t>
            </a:r>
            <a:r>
              <a:rPr lang="en-US" dirty="0">
                <a:solidFill>
                  <a:schemeClr val="accent3"/>
                </a:solidFill>
              </a:rPr>
              <a:t>media to </a:t>
            </a:r>
            <a:r>
              <a:rPr lang="en-US" dirty="0" smtClean="0">
                <a:solidFill>
                  <a:schemeClr val="accent3"/>
                </a:solidFill>
              </a:rPr>
              <a:t>predict unemployment, correlating </a:t>
            </a:r>
            <a:r>
              <a:rPr lang="en-US" dirty="0">
                <a:solidFill>
                  <a:schemeClr val="accent3"/>
                </a:solidFill>
              </a:rPr>
              <a:t>US unemployment figures </a:t>
            </a:r>
            <a:r>
              <a:rPr lang="en-US" dirty="0" smtClean="0">
                <a:solidFill>
                  <a:schemeClr val="accent3"/>
                </a:solidFill>
              </a:rPr>
              <a:t>with words in social media like </a:t>
            </a:r>
            <a:r>
              <a:rPr lang="en-US" dirty="0">
                <a:solidFill>
                  <a:schemeClr val="accent3"/>
                </a:solidFill>
              </a:rPr>
              <a:t>‘jobs’, ‘unemployment’ and ‘</a:t>
            </a:r>
            <a:r>
              <a:rPr lang="en-US" dirty="0" smtClean="0">
                <a:solidFill>
                  <a:schemeClr val="accent3"/>
                </a:solidFill>
              </a:rPr>
              <a:t>classifieds’ – has to deal with the spike of “jobs” when Steve </a:t>
            </a:r>
            <a:r>
              <a:rPr lang="en-US" dirty="0">
                <a:solidFill>
                  <a:schemeClr val="accent3"/>
                </a:solidFill>
              </a:rPr>
              <a:t>Jobs </a:t>
            </a:r>
            <a:r>
              <a:rPr lang="en-US" dirty="0" smtClean="0">
                <a:solidFill>
                  <a:schemeClr val="accent3"/>
                </a:solidFill>
              </a:rPr>
              <a:t>died </a:t>
            </a:r>
          </a:p>
          <a:p>
            <a:pPr lvl="2"/>
            <a:r>
              <a:rPr lang="en-US" dirty="0" smtClean="0">
                <a:solidFill>
                  <a:schemeClr val="accent3"/>
                </a:solidFill>
                <a:sym typeface="Wingdings" panose="05000000000000000000" pitchFamily="2" charset="2"/>
              </a:rPr>
              <a:t>Correlation is not causation</a:t>
            </a:r>
          </a:p>
          <a:p>
            <a:pPr lvl="3"/>
            <a:r>
              <a:rPr lang="en-US" dirty="0" smtClean="0">
                <a:solidFill>
                  <a:schemeClr val="accent3"/>
                </a:solidFill>
                <a:sym typeface="Wingdings" panose="05000000000000000000" pitchFamily="2" charset="2"/>
              </a:rPr>
              <a:t>Many people are happy while drinking, should governments supply more bars? </a:t>
            </a:r>
          </a:p>
          <a:p>
            <a:pPr lvl="2"/>
            <a:r>
              <a:rPr lang="en-US" dirty="0" smtClean="0">
                <a:sym typeface="Wingdings" panose="05000000000000000000" pitchFamily="2" charset="2"/>
              </a:rPr>
              <a:t>Feedback effect destroys validity</a:t>
            </a:r>
          </a:p>
          <a:p>
            <a:pPr lvl="3"/>
            <a:r>
              <a:rPr lang="en-US" dirty="0" smtClean="0"/>
              <a:t>Someone </a:t>
            </a:r>
            <a:r>
              <a:rPr lang="en-US" dirty="0"/>
              <a:t>discovered in 2013 </a:t>
            </a:r>
            <a:r>
              <a:rPr lang="en-US" dirty="0" smtClean="0"/>
              <a:t>that people </a:t>
            </a:r>
            <a:r>
              <a:rPr lang="en-US" dirty="0"/>
              <a:t>who kept their browsers up to date performed better at their jobs, but as soon </a:t>
            </a:r>
            <a:r>
              <a:rPr lang="en-US" dirty="0" smtClean="0"/>
              <a:t>as the </a:t>
            </a:r>
            <a:r>
              <a:rPr lang="en-US" dirty="0"/>
              <a:t>metric was widely known it became useless as job-hunters altered their </a:t>
            </a:r>
            <a:r>
              <a:rPr lang="en-US" dirty="0" smtClean="0"/>
              <a:t>behavior</a:t>
            </a:r>
            <a:r>
              <a:rPr lang="en-US" dirty="0"/>
              <a:t>.</a:t>
            </a:r>
            <a:endParaRPr lang="en-US" dirty="0" smtClean="0"/>
          </a:p>
        </p:txBody>
      </p:sp>
      <p:pic>
        <p:nvPicPr>
          <p:cNvPr id="5" name="Picture 8" descr="Image result for lost in big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0" y="1587500"/>
            <a:ext cx="302260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7626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300" y="288927"/>
            <a:ext cx="10515600" cy="1325563"/>
          </a:xfrm>
        </p:spPr>
        <p:txBody>
          <a:bodyPr/>
          <a:lstStyle/>
          <a:p>
            <a:r>
              <a:rPr lang="en-US" dirty="0" smtClean="0"/>
              <a:t>Data rich = false confidence, truth poor = make mistakes</a:t>
            </a:r>
            <a:endParaRPr lang="en-US" dirty="0"/>
          </a:p>
        </p:txBody>
      </p:sp>
      <p:sp>
        <p:nvSpPr>
          <p:cNvPr id="3" name="Content Placeholder 2"/>
          <p:cNvSpPr>
            <a:spLocks noGrp="1"/>
          </p:cNvSpPr>
          <p:nvPr>
            <p:ph idx="1"/>
          </p:nvPr>
        </p:nvSpPr>
        <p:spPr>
          <a:xfrm>
            <a:off x="4876800" y="1690690"/>
            <a:ext cx="6934200" cy="4486273"/>
          </a:xfrm>
        </p:spPr>
        <p:txBody>
          <a:bodyPr>
            <a:normAutofit/>
          </a:bodyPr>
          <a:lstStyle/>
          <a:p>
            <a:pPr marL="457200" lvl="1" indent="0">
              <a:buNone/>
            </a:pPr>
            <a:r>
              <a:rPr lang="en-US" sz="2800" b="1" dirty="0" smtClean="0">
                <a:solidFill>
                  <a:srgbClr val="FF0000"/>
                </a:solidFill>
              </a:rPr>
              <a:t>Need: Judgment, critical and causal thinking</a:t>
            </a:r>
          </a:p>
          <a:p>
            <a:pPr lvl="2"/>
            <a:endParaRPr lang="en-US" dirty="0" smtClean="0"/>
          </a:p>
        </p:txBody>
      </p:sp>
      <p:pic>
        <p:nvPicPr>
          <p:cNvPr id="4" name="Picture 6" descr="Image result for lost in big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3935" y="2603500"/>
            <a:ext cx="5286026" cy="326258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Image result for lost in big da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435100"/>
            <a:ext cx="3581400" cy="290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544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527" y="365127"/>
            <a:ext cx="11209374" cy="1325563"/>
          </a:xfrm>
        </p:spPr>
        <p:txBody>
          <a:bodyPr/>
          <a:lstStyle/>
          <a:p>
            <a:r>
              <a:rPr lang="en-US" dirty="0" smtClean="0"/>
              <a:t>2. Digitalization level </a:t>
            </a:r>
            <a:r>
              <a:rPr lang="en-US" dirty="0"/>
              <a:t>the playing </a:t>
            </a:r>
            <a:r>
              <a:rPr lang="en-US" dirty="0" smtClean="0"/>
              <a:t>field, but </a:t>
            </a:r>
            <a:r>
              <a:rPr lang="en-US" dirty="0"/>
              <a:t>winners take more</a:t>
            </a:r>
          </a:p>
        </p:txBody>
      </p:sp>
      <p:sp>
        <p:nvSpPr>
          <p:cNvPr id="3" name="Content Placeholder 2"/>
          <p:cNvSpPr>
            <a:spLocks noGrp="1"/>
          </p:cNvSpPr>
          <p:nvPr>
            <p:ph idx="1"/>
          </p:nvPr>
        </p:nvSpPr>
        <p:spPr>
          <a:xfrm>
            <a:off x="838201" y="1508762"/>
            <a:ext cx="5989320" cy="5202935"/>
          </a:xfrm>
        </p:spPr>
        <p:txBody>
          <a:bodyPr>
            <a:normAutofit/>
          </a:bodyPr>
          <a:lstStyle/>
          <a:p>
            <a:r>
              <a:rPr lang="en-US" b="1" dirty="0" smtClean="0"/>
              <a:t>Fast culling</a:t>
            </a:r>
            <a:endParaRPr lang="en-US" dirty="0"/>
          </a:p>
        </p:txBody>
      </p:sp>
      <p:pic>
        <p:nvPicPr>
          <p:cNvPr id="7170" name="Picture 2" descr="Image result for mckinsey: the average company's tenure on the S&amp;P 500 list has fallen"/>
          <p:cNvPicPr>
            <a:picLocks noChangeAspect="1" noChangeArrowheads="1"/>
          </p:cNvPicPr>
          <p:nvPr/>
        </p:nvPicPr>
        <p:blipFill rotWithShape="1">
          <a:blip r:embed="rId3">
            <a:extLst>
              <a:ext uri="{28A0092B-C50C-407E-A947-70E740481C1C}">
                <a14:useLocalDpi xmlns:a14="http://schemas.microsoft.com/office/drawing/2010/main" val="0"/>
              </a:ext>
            </a:extLst>
          </a:blip>
          <a:srcRect r="19964"/>
          <a:stretch/>
        </p:blipFill>
        <p:spPr bwMode="auto">
          <a:xfrm>
            <a:off x="838200" y="1955799"/>
            <a:ext cx="4863737" cy="42164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cdn.static-economist.com/sites/default/files/imagecache/original-size/images/print-edition/20161001_SRC49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1" y="2895600"/>
            <a:ext cx="5372100" cy="32639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6146801" y="1447800"/>
            <a:ext cx="5989320" cy="55178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smtClean="0"/>
              <a:t>Winner take more</a:t>
            </a:r>
          </a:p>
          <a:p>
            <a:pPr marL="228600" lvl="1">
              <a:spcBef>
                <a:spcPts val="1000"/>
              </a:spcBef>
            </a:pPr>
            <a:r>
              <a:rPr lang="en-US" dirty="0"/>
              <a:t>10% of the world’s public companies generate 80% of all profits (The McKinsey Global Institute</a:t>
            </a:r>
            <a:r>
              <a:rPr lang="en-US" dirty="0" smtClean="0"/>
              <a:t>)</a:t>
            </a:r>
            <a:endParaRPr lang="en-US" dirty="0"/>
          </a:p>
          <a:p>
            <a:endParaRPr lang="en-US" b="1" dirty="0" smtClean="0"/>
          </a:p>
          <a:p>
            <a:endParaRPr lang="en-US" dirty="0"/>
          </a:p>
        </p:txBody>
      </p:sp>
    </p:spTree>
    <p:extLst>
      <p:ext uri="{BB962C8B-B14F-4D97-AF65-F5344CB8AC3E}">
        <p14:creationId xmlns:p14="http://schemas.microsoft.com/office/powerpoint/2010/main" val="2143276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the playing field but winners take more</a:t>
            </a:r>
          </a:p>
        </p:txBody>
      </p:sp>
      <p:sp>
        <p:nvSpPr>
          <p:cNvPr id="3" name="Content Placeholder 2"/>
          <p:cNvSpPr>
            <a:spLocks noGrp="1"/>
          </p:cNvSpPr>
          <p:nvPr>
            <p:ph idx="1"/>
          </p:nvPr>
        </p:nvSpPr>
        <p:spPr>
          <a:xfrm>
            <a:off x="838200" y="1508762"/>
            <a:ext cx="10515600" cy="4747072"/>
          </a:xfrm>
        </p:spPr>
        <p:txBody>
          <a:bodyPr>
            <a:normAutofit/>
          </a:bodyPr>
          <a:lstStyle/>
          <a:p>
            <a:r>
              <a:rPr lang="en-US" b="1" dirty="0" smtClean="0"/>
              <a:t>Winners take more using two approaches:</a:t>
            </a:r>
          </a:p>
          <a:p>
            <a:pPr lvl="1"/>
            <a:r>
              <a:rPr lang="en-US" b="1" dirty="0" smtClean="0"/>
              <a:t>Amass direct control of core capabilities (a global bullish M&amp;A market) </a:t>
            </a:r>
          </a:p>
          <a:p>
            <a:pPr lvl="2"/>
            <a:r>
              <a:rPr lang="en-US" dirty="0"/>
              <a:t>I</a:t>
            </a:r>
            <a:r>
              <a:rPr lang="en-US" dirty="0" smtClean="0"/>
              <a:t>n 1990’s </a:t>
            </a:r>
            <a:r>
              <a:rPr lang="en-US" dirty="0"/>
              <a:t>there were 11,500 M&amp;A </a:t>
            </a:r>
            <a:r>
              <a:rPr lang="en-US" dirty="0" smtClean="0"/>
              <a:t>deals, a combined </a:t>
            </a:r>
            <a:r>
              <a:rPr lang="en-US" dirty="0"/>
              <a:t>value equivalent to 2% of global </a:t>
            </a:r>
            <a:r>
              <a:rPr lang="en-US" dirty="0" smtClean="0"/>
              <a:t>GDP, </a:t>
            </a:r>
          </a:p>
          <a:p>
            <a:pPr lvl="2"/>
            <a:r>
              <a:rPr lang="en-US" dirty="0" smtClean="0"/>
              <a:t>since 2008 </a:t>
            </a:r>
            <a:r>
              <a:rPr lang="en-US" dirty="0"/>
              <a:t>the number has risen to 30,000 a year, worth about 3% of global GDP</a:t>
            </a:r>
            <a:r>
              <a:rPr lang="en-US" dirty="0" smtClean="0"/>
              <a:t>.</a:t>
            </a:r>
            <a:endParaRPr lang="en-US" dirty="0"/>
          </a:p>
          <a:p>
            <a:pPr lvl="1"/>
            <a:r>
              <a:rPr lang="en-US" b="1" dirty="0" smtClean="0">
                <a:solidFill>
                  <a:schemeClr val="accent3"/>
                </a:solidFill>
              </a:rPr>
              <a:t>Labor-asset light, but use technology to link up with other capabilities</a:t>
            </a:r>
            <a:endParaRPr lang="en-US" b="1" dirty="0">
              <a:solidFill>
                <a:schemeClr val="accent3"/>
              </a:solidFill>
            </a:endParaRPr>
          </a:p>
          <a:p>
            <a:pPr lvl="2"/>
            <a:r>
              <a:rPr lang="en-US" dirty="0" smtClean="0">
                <a:solidFill>
                  <a:schemeClr val="accent3"/>
                </a:solidFill>
              </a:rPr>
              <a:t>Platforms and coordinators of capabilities</a:t>
            </a:r>
          </a:p>
          <a:p>
            <a:pPr lvl="3"/>
            <a:r>
              <a:rPr lang="en-US" dirty="0" smtClean="0">
                <a:solidFill>
                  <a:schemeClr val="accent3"/>
                </a:solidFill>
              </a:rPr>
              <a:t>“</a:t>
            </a:r>
            <a:r>
              <a:rPr lang="en-US" dirty="0">
                <a:solidFill>
                  <a:schemeClr val="accent3"/>
                </a:solidFill>
              </a:rPr>
              <a:t>P</a:t>
            </a:r>
            <a:r>
              <a:rPr lang="en-US" dirty="0" smtClean="0">
                <a:solidFill>
                  <a:schemeClr val="accent3"/>
                </a:solidFill>
              </a:rPr>
              <a:t>latforms</a:t>
            </a:r>
            <a:r>
              <a:rPr lang="en-US" dirty="0">
                <a:solidFill>
                  <a:schemeClr val="accent3"/>
                </a:solidFill>
              </a:rPr>
              <a:t>” </a:t>
            </a:r>
            <a:r>
              <a:rPr lang="en-US" dirty="0" smtClean="0">
                <a:solidFill>
                  <a:schemeClr val="accent3"/>
                </a:solidFill>
              </a:rPr>
              <a:t>to connect </a:t>
            </a:r>
            <a:r>
              <a:rPr lang="en-US" dirty="0">
                <a:solidFill>
                  <a:schemeClr val="accent3"/>
                </a:solidFill>
              </a:rPr>
              <a:t>different groups of people and allow them to engage in mutually beneficial exchanges. </a:t>
            </a:r>
            <a:endParaRPr lang="en-US" dirty="0" smtClean="0">
              <a:solidFill>
                <a:schemeClr val="accent3"/>
              </a:solidFill>
            </a:endParaRPr>
          </a:p>
          <a:p>
            <a:pPr lvl="4"/>
            <a:r>
              <a:rPr lang="en-US" dirty="0" smtClean="0">
                <a:solidFill>
                  <a:schemeClr val="accent3"/>
                </a:solidFill>
              </a:rPr>
              <a:t>Pankaj </a:t>
            </a:r>
            <a:r>
              <a:rPr lang="en-US" dirty="0" err="1" smtClean="0">
                <a:solidFill>
                  <a:schemeClr val="accent3"/>
                </a:solidFill>
              </a:rPr>
              <a:t>Ghemawat</a:t>
            </a:r>
            <a:r>
              <a:rPr lang="en-US" dirty="0" smtClean="0">
                <a:solidFill>
                  <a:schemeClr val="accent3"/>
                </a:solidFill>
              </a:rPr>
              <a:t> – America’s top 1,000 public companies now derive 40% of their revenue from alliances, compared with just 1% in 1980.</a:t>
            </a:r>
          </a:p>
          <a:p>
            <a:pPr lvl="2"/>
            <a:r>
              <a:rPr lang="en-US" dirty="0">
                <a:solidFill>
                  <a:schemeClr val="accent3"/>
                </a:solidFill>
              </a:rPr>
              <a:t>In 1990 the top three carmakers in Detroit: revenues of $250 billion, market </a:t>
            </a:r>
            <a:r>
              <a:rPr lang="en-US" dirty="0" err="1">
                <a:solidFill>
                  <a:schemeClr val="accent3"/>
                </a:solidFill>
              </a:rPr>
              <a:t>capitalisation</a:t>
            </a:r>
            <a:r>
              <a:rPr lang="en-US" dirty="0">
                <a:solidFill>
                  <a:schemeClr val="accent3"/>
                </a:solidFill>
              </a:rPr>
              <a:t> $36 billion and 1.2m employees. </a:t>
            </a:r>
          </a:p>
          <a:p>
            <a:pPr lvl="2"/>
            <a:r>
              <a:rPr lang="en-US" dirty="0">
                <a:solidFill>
                  <a:schemeClr val="accent3"/>
                </a:solidFill>
              </a:rPr>
              <a:t>In 2014 the top three companies in Silicon Valley: revenues of $247 billion, market </a:t>
            </a:r>
            <a:r>
              <a:rPr lang="en-US" dirty="0" err="1">
                <a:solidFill>
                  <a:schemeClr val="accent3"/>
                </a:solidFill>
              </a:rPr>
              <a:t>capitalisation</a:t>
            </a:r>
            <a:r>
              <a:rPr lang="en-US" dirty="0">
                <a:solidFill>
                  <a:schemeClr val="accent3"/>
                </a:solidFill>
              </a:rPr>
              <a:t> $1 trillion and 137,000 employees.</a:t>
            </a:r>
          </a:p>
          <a:p>
            <a:pPr lvl="3"/>
            <a:endParaRPr lang="en-US" dirty="0" smtClean="0">
              <a:solidFill>
                <a:schemeClr val="accent3"/>
              </a:solidFill>
            </a:endParaRPr>
          </a:p>
        </p:txBody>
      </p:sp>
    </p:spTree>
    <p:extLst>
      <p:ext uri="{BB962C8B-B14F-4D97-AF65-F5344CB8AC3E}">
        <p14:creationId xmlns:p14="http://schemas.microsoft.com/office/powerpoint/2010/main" val="493490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the playing field but winners take more</a:t>
            </a:r>
          </a:p>
        </p:txBody>
      </p:sp>
      <p:sp>
        <p:nvSpPr>
          <p:cNvPr id="3" name="Content Placeholder 2"/>
          <p:cNvSpPr>
            <a:spLocks noGrp="1"/>
          </p:cNvSpPr>
          <p:nvPr>
            <p:ph idx="1"/>
          </p:nvPr>
        </p:nvSpPr>
        <p:spPr>
          <a:xfrm>
            <a:off x="838200" y="1508762"/>
            <a:ext cx="10515600" cy="4747072"/>
          </a:xfrm>
        </p:spPr>
        <p:txBody>
          <a:bodyPr>
            <a:normAutofit/>
          </a:bodyPr>
          <a:lstStyle/>
          <a:p>
            <a:r>
              <a:rPr lang="en-US" b="1" dirty="0" smtClean="0"/>
              <a:t>Winners take more using two approaches:</a:t>
            </a:r>
          </a:p>
          <a:p>
            <a:pPr lvl="1"/>
            <a:r>
              <a:rPr lang="en-US" b="1" dirty="0" smtClean="0">
                <a:solidFill>
                  <a:schemeClr val="accent3"/>
                </a:solidFill>
              </a:rPr>
              <a:t>Amass direct control of core capabilities (a global bullish M&amp;A market) </a:t>
            </a:r>
          </a:p>
          <a:p>
            <a:pPr lvl="2"/>
            <a:r>
              <a:rPr lang="en-US" dirty="0">
                <a:solidFill>
                  <a:schemeClr val="accent3"/>
                </a:solidFill>
              </a:rPr>
              <a:t>I</a:t>
            </a:r>
            <a:r>
              <a:rPr lang="en-US" dirty="0" smtClean="0">
                <a:solidFill>
                  <a:schemeClr val="accent3"/>
                </a:solidFill>
              </a:rPr>
              <a:t>n 1990’s </a:t>
            </a:r>
            <a:r>
              <a:rPr lang="en-US" dirty="0">
                <a:solidFill>
                  <a:schemeClr val="accent3"/>
                </a:solidFill>
              </a:rPr>
              <a:t>there were 11,500 M&amp;A </a:t>
            </a:r>
            <a:r>
              <a:rPr lang="en-US" dirty="0" smtClean="0">
                <a:solidFill>
                  <a:schemeClr val="accent3"/>
                </a:solidFill>
              </a:rPr>
              <a:t>deals, a combined </a:t>
            </a:r>
            <a:r>
              <a:rPr lang="en-US" dirty="0">
                <a:solidFill>
                  <a:schemeClr val="accent3"/>
                </a:solidFill>
              </a:rPr>
              <a:t>value equivalent to 2% of global </a:t>
            </a:r>
            <a:r>
              <a:rPr lang="en-US" dirty="0" smtClean="0">
                <a:solidFill>
                  <a:schemeClr val="accent3"/>
                </a:solidFill>
              </a:rPr>
              <a:t>GDP, </a:t>
            </a:r>
          </a:p>
          <a:p>
            <a:pPr lvl="2"/>
            <a:r>
              <a:rPr lang="en-US" dirty="0" smtClean="0">
                <a:solidFill>
                  <a:schemeClr val="accent3"/>
                </a:solidFill>
              </a:rPr>
              <a:t>since 2008 </a:t>
            </a:r>
            <a:r>
              <a:rPr lang="en-US" dirty="0">
                <a:solidFill>
                  <a:schemeClr val="accent3"/>
                </a:solidFill>
              </a:rPr>
              <a:t>the number has risen to 30,000 a year, worth about 3% of global GDP</a:t>
            </a:r>
            <a:r>
              <a:rPr lang="en-US" dirty="0" smtClean="0">
                <a:solidFill>
                  <a:schemeClr val="accent3"/>
                </a:solidFill>
              </a:rPr>
              <a:t>.</a:t>
            </a:r>
            <a:endParaRPr lang="en-US" dirty="0">
              <a:solidFill>
                <a:schemeClr val="accent3"/>
              </a:solidFill>
            </a:endParaRPr>
          </a:p>
          <a:p>
            <a:pPr lvl="1"/>
            <a:r>
              <a:rPr lang="en-US" b="1" dirty="0" smtClean="0"/>
              <a:t>Labor-asset light, but use technology to link up with other capabilities</a:t>
            </a:r>
            <a:endParaRPr lang="en-US" b="1" dirty="0"/>
          </a:p>
          <a:p>
            <a:pPr lvl="2"/>
            <a:r>
              <a:rPr lang="en-US" dirty="0" smtClean="0"/>
              <a:t>Platforms and coordinators of capabilities</a:t>
            </a:r>
          </a:p>
          <a:p>
            <a:pPr lvl="3"/>
            <a:r>
              <a:rPr lang="en-US" dirty="0" smtClean="0"/>
              <a:t>“</a:t>
            </a:r>
            <a:r>
              <a:rPr lang="en-US" dirty="0"/>
              <a:t>P</a:t>
            </a:r>
            <a:r>
              <a:rPr lang="en-US" dirty="0" smtClean="0"/>
              <a:t>latforms</a:t>
            </a:r>
            <a:r>
              <a:rPr lang="en-US" dirty="0"/>
              <a:t>” </a:t>
            </a:r>
            <a:r>
              <a:rPr lang="en-US" dirty="0" smtClean="0"/>
              <a:t>to connect </a:t>
            </a:r>
            <a:r>
              <a:rPr lang="en-US" dirty="0"/>
              <a:t>different groups of people and allow them to engage in mutually beneficial exchanges. </a:t>
            </a:r>
            <a:endParaRPr lang="en-US" dirty="0" smtClean="0"/>
          </a:p>
          <a:p>
            <a:pPr lvl="4"/>
            <a:r>
              <a:rPr lang="en-US" dirty="0" smtClean="0"/>
              <a:t>Pankaj </a:t>
            </a:r>
            <a:r>
              <a:rPr lang="en-US" dirty="0" err="1" smtClean="0"/>
              <a:t>Ghemawat</a:t>
            </a:r>
            <a:r>
              <a:rPr lang="en-US" dirty="0" smtClean="0"/>
              <a:t> – America’s top 1,000 public companies now derive 40% of their revenue from alliances, compared with just 1% in 1980.</a:t>
            </a:r>
          </a:p>
          <a:p>
            <a:pPr lvl="2"/>
            <a:r>
              <a:rPr lang="en-US" dirty="0"/>
              <a:t>In 1990 the top three carmakers in Detroit: revenues of $250 billion, market </a:t>
            </a:r>
            <a:r>
              <a:rPr lang="en-US" dirty="0" err="1"/>
              <a:t>capitalisation</a:t>
            </a:r>
            <a:r>
              <a:rPr lang="en-US" dirty="0"/>
              <a:t> $36 billion and 1.2m employees. </a:t>
            </a:r>
          </a:p>
          <a:p>
            <a:pPr lvl="2"/>
            <a:r>
              <a:rPr lang="en-US" dirty="0"/>
              <a:t>In 2014 the top three companies in Silicon Valley: revenues of $247 billion, market </a:t>
            </a:r>
            <a:r>
              <a:rPr lang="en-US" dirty="0" err="1"/>
              <a:t>capitalisation</a:t>
            </a:r>
            <a:r>
              <a:rPr lang="en-US" dirty="0"/>
              <a:t> $1 trillion and 137,000 employees.</a:t>
            </a:r>
          </a:p>
          <a:p>
            <a:pPr lvl="3"/>
            <a:endParaRPr lang="en-US" dirty="0" smtClean="0"/>
          </a:p>
        </p:txBody>
      </p:sp>
    </p:spTree>
    <p:extLst>
      <p:ext uri="{BB962C8B-B14F-4D97-AF65-F5344CB8AC3E}">
        <p14:creationId xmlns:p14="http://schemas.microsoft.com/office/powerpoint/2010/main" val="3460945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Yes, fast culling and winners </a:t>
            </a:r>
            <a:r>
              <a:rPr lang="en-US" dirty="0"/>
              <a:t>take </a:t>
            </a:r>
            <a:r>
              <a:rPr lang="en-US" dirty="0" smtClean="0"/>
              <a:t>all, but, everyone has a role to play</a:t>
            </a:r>
            <a:endParaRPr lang="en-US" dirty="0"/>
          </a:p>
        </p:txBody>
      </p:sp>
      <p:sp>
        <p:nvSpPr>
          <p:cNvPr id="3" name="Content Placeholder 2"/>
          <p:cNvSpPr>
            <a:spLocks noGrp="1"/>
          </p:cNvSpPr>
          <p:nvPr>
            <p:ph idx="1"/>
          </p:nvPr>
        </p:nvSpPr>
        <p:spPr>
          <a:xfrm>
            <a:off x="838200" y="1508762"/>
            <a:ext cx="10515600" cy="5202935"/>
          </a:xfrm>
        </p:spPr>
        <p:txBody>
          <a:bodyPr>
            <a:normAutofit/>
          </a:bodyPr>
          <a:lstStyle/>
          <a:p>
            <a:r>
              <a:rPr lang="en-US" b="1" dirty="0" smtClean="0">
                <a:solidFill>
                  <a:srgbClr val="FF0000"/>
                </a:solidFill>
              </a:rPr>
              <a:t>Lesson: everyone can contribute, need a thick radar screen, connect the dots, contribute to a value-adding community (shared economy)</a:t>
            </a:r>
            <a:endParaRPr lang="en-US" b="1" dirty="0">
              <a:solidFill>
                <a:srgbClr val="FF0000"/>
              </a:solidFill>
            </a:endParaRPr>
          </a:p>
        </p:txBody>
      </p:sp>
      <p:pic>
        <p:nvPicPr>
          <p:cNvPr id="10244" name="Picture 4" descr="Image result for connect dots, team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57223" y="2257719"/>
            <a:ext cx="4961942" cy="3705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4877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Innovations mean exciting </a:t>
            </a:r>
            <a:r>
              <a:rPr lang="en-US" dirty="0"/>
              <a:t>investment </a:t>
            </a:r>
            <a:r>
              <a:rPr lang="en-US" dirty="0" smtClean="0"/>
              <a:t>prospects; </a:t>
            </a:r>
            <a:r>
              <a:rPr lang="en-US" dirty="0"/>
              <a:t>but </a:t>
            </a:r>
            <a:r>
              <a:rPr lang="en-US" dirty="0" smtClean="0"/>
              <a:t>3 lows (investment</a:t>
            </a:r>
            <a:r>
              <a:rPr lang="en-US" dirty="0"/>
              <a:t>, </a:t>
            </a:r>
            <a:r>
              <a:rPr lang="en-US" dirty="0" smtClean="0"/>
              <a:t>return</a:t>
            </a:r>
            <a:r>
              <a:rPr lang="en-US" dirty="0"/>
              <a:t>, </a:t>
            </a:r>
            <a:r>
              <a:rPr lang="en-US" dirty="0" smtClean="0"/>
              <a:t>growth) and 2 highs (savings</a:t>
            </a:r>
            <a:r>
              <a:rPr lang="en-US" dirty="0"/>
              <a:t>, </a:t>
            </a:r>
            <a:r>
              <a:rPr lang="en-US" dirty="0" err="1" smtClean="0"/>
              <a:t>cashholding</a:t>
            </a:r>
            <a:r>
              <a:rPr lang="en-US" dirty="0" smtClean="0"/>
              <a:t>)?</a:t>
            </a:r>
            <a:r>
              <a:rPr lang="en-US" dirty="0"/>
              <a:t/>
            </a:r>
            <a:br>
              <a:rPr lang="en-US" dirty="0"/>
            </a:br>
            <a:endParaRPr lang="en-US" dirty="0"/>
          </a:p>
        </p:txBody>
      </p:sp>
      <p:sp>
        <p:nvSpPr>
          <p:cNvPr id="3" name="Content Placeholder 2"/>
          <p:cNvSpPr>
            <a:spLocks noGrp="1"/>
          </p:cNvSpPr>
          <p:nvPr>
            <p:ph idx="1"/>
          </p:nvPr>
        </p:nvSpPr>
        <p:spPr>
          <a:xfrm>
            <a:off x="838200" y="1690690"/>
            <a:ext cx="10515600" cy="4486273"/>
          </a:xfrm>
        </p:spPr>
        <p:txBody>
          <a:bodyPr>
            <a:normAutofit/>
          </a:bodyPr>
          <a:lstStyle/>
          <a:p>
            <a:r>
              <a:rPr lang="en-GB" sz="2800" b="1" dirty="0"/>
              <a:t>Two hypotheses: the secular stagnation and savings glut hypotheses</a:t>
            </a:r>
            <a:endParaRPr lang="en-US" sz="2800" b="1" dirty="0"/>
          </a:p>
          <a:p>
            <a:pPr lvl="1"/>
            <a:r>
              <a:rPr lang="en-GB" sz="2400" dirty="0" smtClean="0"/>
              <a:t>Secular Stagnation: </a:t>
            </a:r>
          </a:p>
          <a:p>
            <a:pPr lvl="2"/>
            <a:r>
              <a:rPr lang="en-GB" dirty="0" smtClean="0"/>
              <a:t>Technological </a:t>
            </a:r>
            <a:r>
              <a:rPr lang="en-GB" dirty="0"/>
              <a:t>progress and ageing populations shrink investment </a:t>
            </a:r>
            <a:r>
              <a:rPr lang="en-GB" dirty="0" smtClean="0"/>
              <a:t>opportunities</a:t>
            </a:r>
          </a:p>
          <a:p>
            <a:pPr lvl="3"/>
            <a:r>
              <a:rPr lang="en-GB" dirty="0" smtClean="0"/>
              <a:t>Larry </a:t>
            </a:r>
            <a:r>
              <a:rPr lang="en-GB" dirty="0"/>
              <a:t>Summers, </a:t>
            </a:r>
            <a:r>
              <a:rPr lang="en-GB" u="sng" dirty="0">
                <a:hlinkClick r:id="rId3"/>
              </a:rPr>
              <a:t>http://larrysummers.com/2016/02/17/the-age-of-secular-stagnation/</a:t>
            </a:r>
            <a:endParaRPr lang="en-US" dirty="0"/>
          </a:p>
          <a:p>
            <a:pPr lvl="1"/>
            <a:endParaRPr lang="en-GB" sz="1600" dirty="0" smtClean="0"/>
          </a:p>
          <a:p>
            <a:pPr lvl="1"/>
            <a:r>
              <a:rPr lang="en-GB" sz="2400" dirty="0" smtClean="0"/>
              <a:t>Savings glut</a:t>
            </a:r>
            <a:endParaRPr lang="en-GB" sz="2400" dirty="0"/>
          </a:p>
          <a:p>
            <a:pPr lvl="2"/>
            <a:r>
              <a:rPr lang="en-GB" dirty="0"/>
              <a:t>policy-distorted high savings from emerging economies</a:t>
            </a:r>
          </a:p>
          <a:p>
            <a:pPr lvl="2"/>
            <a:r>
              <a:rPr lang="en-GB" dirty="0"/>
              <a:t>longer life expectations = need more </a:t>
            </a:r>
            <a:r>
              <a:rPr lang="en-GB" dirty="0" smtClean="0"/>
              <a:t>savings, and low interest rate raises the pension burden. </a:t>
            </a:r>
          </a:p>
          <a:p>
            <a:pPr lvl="3"/>
            <a:r>
              <a:rPr lang="en-GB" dirty="0" smtClean="0"/>
              <a:t>Ben </a:t>
            </a:r>
            <a:r>
              <a:rPr lang="en-GB" dirty="0"/>
              <a:t>Bernanke </a:t>
            </a:r>
            <a:r>
              <a:rPr lang="en-GB" u="sng" dirty="0">
                <a:hlinkClick r:id="rId4"/>
              </a:rPr>
              <a:t>https://www.brookings.edu/blog/ben-bernanke/2015/04/01/why-are-interest-rates-so-low-part-3-the-global-savings-glut/</a:t>
            </a:r>
            <a:r>
              <a:rPr lang="en-GB" dirty="0"/>
              <a:t>.  </a:t>
            </a:r>
            <a:endParaRPr lang="en-US" dirty="0"/>
          </a:p>
          <a:p>
            <a:pPr lvl="2"/>
            <a:endParaRPr lang="en-GB" sz="1400" dirty="0" smtClean="0"/>
          </a:p>
        </p:txBody>
      </p:sp>
    </p:spTree>
    <p:extLst>
      <p:ext uri="{BB962C8B-B14F-4D97-AF65-F5344CB8AC3E}">
        <p14:creationId xmlns:p14="http://schemas.microsoft.com/office/powerpoint/2010/main" val="3179682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Image result for fourth industrial revolution"/>
          <p:cNvPicPr>
            <a:picLocks noChangeAspect="1" noChangeArrowheads="1"/>
          </p:cNvPicPr>
          <p:nvPr/>
        </p:nvPicPr>
        <p:blipFill rotWithShape="1">
          <a:blip r:embed="rId3">
            <a:extLst>
              <a:ext uri="{28A0092B-C50C-407E-A947-70E740481C1C}">
                <a14:useLocalDpi xmlns:a14="http://schemas.microsoft.com/office/drawing/2010/main" val="0"/>
              </a:ext>
            </a:extLst>
          </a:blip>
          <a:srcRect t="13756" r="15609" b="11561"/>
          <a:stretch/>
        </p:blipFill>
        <p:spPr bwMode="auto">
          <a:xfrm>
            <a:off x="16700" y="0"/>
            <a:ext cx="12175300" cy="606259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639894" y="1825625"/>
            <a:ext cx="4736335" cy="4351338"/>
          </a:xfrm>
        </p:spPr>
        <p:txBody>
          <a:bodyPr/>
          <a:lstStyle/>
          <a:p>
            <a:r>
              <a:rPr lang="en-US" dirty="0" smtClean="0">
                <a:solidFill>
                  <a:schemeClr val="bg1"/>
                </a:solidFill>
              </a:rPr>
              <a:t>Age of the Fourth Industry Revolution </a:t>
            </a:r>
            <a:endParaRPr lang="en-US" dirty="0">
              <a:solidFill>
                <a:schemeClr val="bg1"/>
              </a:solidFill>
            </a:endParaRPr>
          </a:p>
          <a:p>
            <a:pPr lvl="1"/>
            <a:r>
              <a:rPr lang="en-US" dirty="0" smtClean="0">
                <a:solidFill>
                  <a:schemeClr val="bg1"/>
                </a:solidFill>
              </a:rPr>
              <a:t>Exciting but disruptive changes</a:t>
            </a:r>
          </a:p>
          <a:p>
            <a:r>
              <a:rPr lang="en-US" dirty="0" smtClean="0">
                <a:solidFill>
                  <a:schemeClr val="bg1"/>
                </a:solidFill>
              </a:rPr>
              <a:t>Five stressful paradoxes provide guidance for us</a:t>
            </a:r>
          </a:p>
          <a:p>
            <a:r>
              <a:rPr lang="en-US" dirty="0" smtClean="0">
                <a:solidFill>
                  <a:schemeClr val="bg1"/>
                </a:solidFill>
              </a:rPr>
              <a:t>Implications</a:t>
            </a:r>
          </a:p>
          <a:p>
            <a:pPr lvl="1"/>
            <a:r>
              <a:rPr lang="en-US" dirty="0" smtClean="0">
                <a:solidFill>
                  <a:schemeClr val="bg1"/>
                </a:solidFill>
              </a:rPr>
              <a:t>Students </a:t>
            </a:r>
          </a:p>
          <a:p>
            <a:pPr lvl="1"/>
            <a:r>
              <a:rPr lang="en-US" dirty="0" smtClean="0">
                <a:solidFill>
                  <a:schemeClr val="bg1"/>
                </a:solidFill>
              </a:rPr>
              <a:t>University</a:t>
            </a:r>
          </a:p>
          <a:p>
            <a:pPr lvl="1"/>
            <a:endParaRPr lang="en-US" dirty="0" smtClean="0">
              <a:solidFill>
                <a:schemeClr val="bg1"/>
              </a:solidFill>
            </a:endParaRPr>
          </a:p>
        </p:txBody>
      </p:sp>
    </p:spTree>
    <p:extLst>
      <p:ext uri="{BB962C8B-B14F-4D97-AF65-F5344CB8AC3E}">
        <p14:creationId xmlns:p14="http://schemas.microsoft.com/office/powerpoint/2010/main" val="37159710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Overtly rapid </a:t>
            </a:r>
            <a:r>
              <a:rPr lang="en-GB" dirty="0"/>
              <a:t>disruption may be another </a:t>
            </a:r>
            <a:r>
              <a:rPr lang="en-GB" dirty="0" smtClean="0"/>
              <a:t>explanation for </a:t>
            </a:r>
            <a:r>
              <a:rPr lang="en-US" dirty="0" smtClean="0"/>
              <a:t>3 lows (investment</a:t>
            </a:r>
            <a:r>
              <a:rPr lang="en-US" dirty="0"/>
              <a:t>, </a:t>
            </a:r>
            <a:r>
              <a:rPr lang="en-US" dirty="0" smtClean="0"/>
              <a:t>return</a:t>
            </a:r>
            <a:r>
              <a:rPr lang="en-US" dirty="0"/>
              <a:t>, </a:t>
            </a:r>
            <a:r>
              <a:rPr lang="en-US" dirty="0" smtClean="0"/>
              <a:t>growth) and 2 highs (savings</a:t>
            </a:r>
            <a:r>
              <a:rPr lang="en-US" dirty="0"/>
              <a:t>, </a:t>
            </a:r>
            <a:r>
              <a:rPr lang="en-US" dirty="0" err="1" smtClean="0"/>
              <a:t>cashholding</a:t>
            </a:r>
            <a:r>
              <a:rPr lang="en-US" dirty="0" smtClean="0"/>
              <a:t>)</a:t>
            </a:r>
            <a:r>
              <a:rPr lang="en-US" dirty="0"/>
              <a:t/>
            </a:r>
            <a:br>
              <a:rPr lang="en-US" dirty="0"/>
            </a:br>
            <a:endParaRPr lang="en-US" dirty="0"/>
          </a:p>
        </p:txBody>
      </p:sp>
      <p:sp>
        <p:nvSpPr>
          <p:cNvPr id="3" name="Content Placeholder 2"/>
          <p:cNvSpPr>
            <a:spLocks noGrp="1"/>
          </p:cNvSpPr>
          <p:nvPr>
            <p:ph idx="1"/>
          </p:nvPr>
        </p:nvSpPr>
        <p:spPr>
          <a:xfrm>
            <a:off x="838200" y="1641573"/>
            <a:ext cx="9956800" cy="4486273"/>
          </a:xfrm>
        </p:spPr>
        <p:txBody>
          <a:bodyPr>
            <a:normAutofit fontScale="92500" lnSpcReduction="10000"/>
          </a:bodyPr>
          <a:lstStyle/>
          <a:p>
            <a:r>
              <a:rPr lang="en-GB" sz="2600" dirty="0" smtClean="0"/>
              <a:t>Investment</a:t>
            </a:r>
            <a:endParaRPr lang="en-GB" sz="2600" dirty="0"/>
          </a:p>
          <a:p>
            <a:pPr lvl="1"/>
            <a:r>
              <a:rPr lang="en-GB" dirty="0" smtClean="0"/>
              <a:t>Expectations of highly </a:t>
            </a:r>
            <a:r>
              <a:rPr lang="en-GB" dirty="0"/>
              <a:t>frequent disruptive innovations </a:t>
            </a:r>
            <a:r>
              <a:rPr lang="en-GB" dirty="0" smtClean="0">
                <a:sym typeface="Wingdings" panose="05000000000000000000" pitchFamily="2" charset="2"/>
              </a:rPr>
              <a:t> investments have </a:t>
            </a:r>
            <a:r>
              <a:rPr lang="en-GB" dirty="0" smtClean="0"/>
              <a:t>high </a:t>
            </a:r>
            <a:r>
              <a:rPr lang="en-GB" dirty="0"/>
              <a:t>risk and short life-span of </a:t>
            </a:r>
            <a:r>
              <a:rPr lang="en-GB" dirty="0" smtClean="0"/>
              <a:t>usefulness</a:t>
            </a:r>
            <a:endParaRPr lang="en-GB" dirty="0"/>
          </a:p>
          <a:p>
            <a:pPr lvl="1"/>
            <a:r>
              <a:rPr lang="en-GB" dirty="0" smtClean="0"/>
              <a:t>High </a:t>
            </a:r>
            <a:r>
              <a:rPr lang="en-GB" dirty="0"/>
              <a:t>information </a:t>
            </a:r>
            <a:r>
              <a:rPr lang="en-GB" dirty="0" smtClean="0"/>
              <a:t>asymmetry </a:t>
            </a:r>
            <a:r>
              <a:rPr lang="en-GB" dirty="0" smtClean="0">
                <a:sym typeface="Wingdings" panose="05000000000000000000" pitchFamily="2" charset="2"/>
              </a:rPr>
              <a:t> </a:t>
            </a:r>
            <a:r>
              <a:rPr lang="en-GB" dirty="0" smtClean="0"/>
              <a:t>difficult </a:t>
            </a:r>
            <a:r>
              <a:rPr lang="en-GB" dirty="0"/>
              <a:t>to </a:t>
            </a:r>
            <a:r>
              <a:rPr lang="en-GB" dirty="0" smtClean="0"/>
              <a:t>value </a:t>
            </a:r>
            <a:endParaRPr lang="en-GB" dirty="0"/>
          </a:p>
          <a:p>
            <a:pPr lvl="1"/>
            <a:r>
              <a:rPr lang="en-GB" dirty="0"/>
              <a:t>Implications: </a:t>
            </a:r>
            <a:endParaRPr lang="en-US" dirty="0"/>
          </a:p>
          <a:p>
            <a:pPr lvl="2"/>
            <a:r>
              <a:rPr lang="en-GB" sz="2200" dirty="0"/>
              <a:t>discourages </a:t>
            </a:r>
            <a:r>
              <a:rPr lang="en-GB" sz="2200" dirty="0" smtClean="0"/>
              <a:t>investment</a:t>
            </a:r>
            <a:endParaRPr lang="en-US" sz="2200" dirty="0"/>
          </a:p>
          <a:p>
            <a:pPr lvl="2"/>
            <a:r>
              <a:rPr lang="en-GB" sz="2200" dirty="0"/>
              <a:t>e</a:t>
            </a:r>
            <a:r>
              <a:rPr lang="en-GB" sz="2200" dirty="0" smtClean="0"/>
              <a:t>ven expansion and replenish investments are reduced</a:t>
            </a:r>
            <a:endParaRPr lang="en-GB" sz="2200" dirty="0"/>
          </a:p>
          <a:p>
            <a:pPr lvl="2"/>
            <a:r>
              <a:rPr lang="en-GB" sz="2200" dirty="0"/>
              <a:t>finance is by and large based on internal </a:t>
            </a:r>
            <a:r>
              <a:rPr lang="en-GB" sz="2200" dirty="0" smtClean="0"/>
              <a:t>cash</a:t>
            </a:r>
            <a:endParaRPr lang="en-US" sz="2200" dirty="0"/>
          </a:p>
          <a:p>
            <a:r>
              <a:rPr lang="en-GB" sz="2600" dirty="0"/>
              <a:t>Savings: </a:t>
            </a:r>
          </a:p>
          <a:p>
            <a:pPr lvl="1"/>
            <a:r>
              <a:rPr lang="en-GB" dirty="0" smtClean="0"/>
              <a:t>Corporations hoard cash for future investment</a:t>
            </a:r>
          </a:p>
          <a:p>
            <a:pPr lvl="1"/>
            <a:r>
              <a:rPr lang="en-GB" dirty="0" smtClean="0"/>
              <a:t>Highly </a:t>
            </a:r>
            <a:r>
              <a:rPr lang="en-GB" dirty="0"/>
              <a:t>elastic substitution of machines for jobs reduces job </a:t>
            </a:r>
            <a:r>
              <a:rPr lang="en-GB" dirty="0" smtClean="0"/>
              <a:t>security</a:t>
            </a:r>
          </a:p>
          <a:p>
            <a:pPr lvl="2"/>
            <a:r>
              <a:rPr lang="en-US" dirty="0" smtClean="0"/>
              <a:t>Households save more </a:t>
            </a:r>
          </a:p>
          <a:p>
            <a:r>
              <a:rPr lang="en-US" b="1" dirty="0" smtClean="0">
                <a:solidFill>
                  <a:srgbClr val="FF0000"/>
                </a:solidFill>
              </a:rPr>
              <a:t>Implication – do not be fearful, take risk, take </a:t>
            </a:r>
            <a:r>
              <a:rPr lang="en-US" b="1" dirty="0">
                <a:solidFill>
                  <a:srgbClr val="FF0000"/>
                </a:solidFill>
              </a:rPr>
              <a:t>charge – disrupt or be </a:t>
            </a:r>
            <a:r>
              <a:rPr lang="en-US" b="1" dirty="0" smtClean="0">
                <a:solidFill>
                  <a:srgbClr val="FF0000"/>
                </a:solidFill>
              </a:rPr>
              <a:t>disrupted</a:t>
            </a:r>
            <a:endParaRPr lang="en-US" b="1" dirty="0">
              <a:solidFill>
                <a:srgbClr val="FF0000"/>
              </a:solidFill>
            </a:endParaRPr>
          </a:p>
        </p:txBody>
      </p:sp>
    </p:spTree>
    <p:extLst>
      <p:ext uri="{BB962C8B-B14F-4D97-AF65-F5344CB8AC3E}">
        <p14:creationId xmlns:p14="http://schemas.microsoft.com/office/powerpoint/2010/main" val="3384710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 result for globally connected via platform firms"/>
          <p:cNvPicPr>
            <a:picLocks noChangeAspect="1" noChangeArrowheads="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brightnessContrast bright="56000"/>
                    </a14:imgEffect>
                  </a14:imgLayer>
                </a14:imgProps>
              </a:ext>
              <a:ext uri="{28A0092B-C50C-407E-A947-70E740481C1C}">
                <a14:useLocalDpi xmlns:a14="http://schemas.microsoft.com/office/drawing/2010/main" val="0"/>
              </a:ext>
            </a:extLst>
          </a:blip>
          <a:srcRect b="25193"/>
          <a:stretch/>
        </p:blipFill>
        <p:spPr bwMode="auto">
          <a:xfrm>
            <a:off x="0" y="0"/>
            <a:ext cx="12192000" cy="6080289"/>
          </a:xfrm>
          <a:prstGeom prst="rect">
            <a:avLst/>
          </a:prstGeom>
          <a:solidFill>
            <a:srgbClr val="FFFFFF">
              <a:shade val="85000"/>
            </a:srgbClr>
          </a:solidFill>
          <a:ln w="88900" cap="sq">
            <a:solidFill>
              <a:srgbClr val="FFFFFF"/>
            </a:solidFill>
            <a:miter lim="800000"/>
          </a:ln>
          <a:effectLst>
            <a:outerShdw dir="3420000" algn="tl" rotWithShape="0">
              <a:srgbClr val="000000">
                <a:alpha val="78000"/>
              </a:srgbClr>
            </a:outerShdw>
          </a:effectLst>
          <a:scene3d>
            <a:camera prst="orthographicFront"/>
            <a:lightRig rig="twoPt" dir="t">
              <a:rot lat="0" lon="0" rev="7200000"/>
            </a:lightRig>
          </a:scene3d>
          <a:sp3d>
            <a:bevelT w="25400" h="19050"/>
            <a:contourClr>
              <a:srgbClr val="FFFFFF"/>
            </a:contourClr>
          </a:sp3d>
          <a:extLst/>
        </p:spPr>
      </p:pic>
      <p:sp>
        <p:nvSpPr>
          <p:cNvPr id="2" name="Title 1"/>
          <p:cNvSpPr>
            <a:spLocks noGrp="1"/>
          </p:cNvSpPr>
          <p:nvPr>
            <p:ph type="title"/>
          </p:nvPr>
        </p:nvSpPr>
        <p:spPr/>
        <p:txBody>
          <a:bodyPr/>
          <a:lstStyle/>
          <a:p>
            <a:r>
              <a:rPr lang="en-US" dirty="0" smtClean="0"/>
              <a:t>4. </a:t>
            </a:r>
            <a:r>
              <a:rPr lang="en-US" dirty="0" err="1" smtClean="0"/>
              <a:t>Deglobalization</a:t>
            </a:r>
            <a:r>
              <a:rPr lang="en-US" dirty="0" smtClean="0"/>
              <a:t> </a:t>
            </a:r>
            <a:r>
              <a:rPr lang="en-US" dirty="0"/>
              <a:t>but actually globalizing </a:t>
            </a:r>
          </a:p>
        </p:txBody>
      </p:sp>
      <p:sp>
        <p:nvSpPr>
          <p:cNvPr id="3" name="Content Placeholder 2"/>
          <p:cNvSpPr>
            <a:spLocks noGrp="1"/>
          </p:cNvSpPr>
          <p:nvPr>
            <p:ph idx="1"/>
          </p:nvPr>
        </p:nvSpPr>
        <p:spPr/>
        <p:txBody>
          <a:bodyPr>
            <a:normAutofit/>
          </a:bodyPr>
          <a:lstStyle/>
          <a:p>
            <a:r>
              <a:rPr lang="en-US" dirty="0" err="1" smtClean="0"/>
              <a:t>Brexit</a:t>
            </a:r>
            <a:r>
              <a:rPr lang="en-US" dirty="0" smtClean="0"/>
              <a:t>, Trump, Sanders </a:t>
            </a:r>
            <a:r>
              <a:rPr lang="en-US" dirty="0" smtClean="0">
                <a:sym typeface="Wingdings" panose="05000000000000000000" pitchFamily="2" charset="2"/>
              </a:rPr>
              <a:t>fuel a </a:t>
            </a:r>
            <a:r>
              <a:rPr lang="en-US" dirty="0" err="1" smtClean="0">
                <a:sym typeface="Wingdings" panose="05000000000000000000" pitchFamily="2" charset="2"/>
              </a:rPr>
              <a:t>deglobalization</a:t>
            </a:r>
            <a:r>
              <a:rPr lang="en-US" dirty="0" smtClean="0">
                <a:sym typeface="Wingdings" panose="05000000000000000000" pitchFamily="2" charset="2"/>
              </a:rPr>
              <a:t> sentiment (no, they will not be the next US president)</a:t>
            </a:r>
          </a:p>
          <a:p>
            <a:r>
              <a:rPr lang="en-US" b="1" dirty="0" smtClean="0">
                <a:solidFill>
                  <a:schemeClr val="accent3"/>
                </a:solidFill>
              </a:rPr>
              <a:t>Reality: the world is more globally connected than ever via the internet and “platform” firms </a:t>
            </a:r>
            <a:r>
              <a:rPr lang="en-US" dirty="0" smtClean="0">
                <a:solidFill>
                  <a:schemeClr val="accent3"/>
                </a:solidFill>
              </a:rPr>
              <a:t>which</a:t>
            </a:r>
          </a:p>
          <a:p>
            <a:pPr lvl="1"/>
            <a:r>
              <a:rPr lang="en-US" dirty="0" smtClean="0">
                <a:solidFill>
                  <a:schemeClr val="accent3"/>
                </a:solidFill>
              </a:rPr>
              <a:t>connect different </a:t>
            </a:r>
            <a:r>
              <a:rPr lang="en-US" dirty="0">
                <a:solidFill>
                  <a:schemeClr val="accent3"/>
                </a:solidFill>
              </a:rPr>
              <a:t>groups of people </a:t>
            </a:r>
            <a:r>
              <a:rPr lang="en-US" dirty="0" smtClean="0">
                <a:solidFill>
                  <a:schemeClr val="accent3"/>
                </a:solidFill>
              </a:rPr>
              <a:t>to engage </a:t>
            </a:r>
            <a:r>
              <a:rPr lang="en-US" dirty="0">
                <a:solidFill>
                  <a:schemeClr val="accent3"/>
                </a:solidFill>
              </a:rPr>
              <a:t>in mutually beneficial exchanges</a:t>
            </a:r>
            <a:r>
              <a:rPr lang="en-US" dirty="0" smtClean="0">
                <a:solidFill>
                  <a:schemeClr val="accent3"/>
                </a:solidFill>
              </a:rPr>
              <a:t>.</a:t>
            </a:r>
          </a:p>
          <a:p>
            <a:pPr lvl="1"/>
            <a:r>
              <a:rPr lang="en-US" dirty="0" smtClean="0">
                <a:solidFill>
                  <a:schemeClr val="accent3"/>
                </a:solidFill>
              </a:rPr>
              <a:t>connect corporate capabilities to serve buyers</a:t>
            </a:r>
          </a:p>
          <a:p>
            <a:pPr lvl="2"/>
            <a:r>
              <a:rPr lang="en-US" dirty="0" smtClean="0">
                <a:solidFill>
                  <a:schemeClr val="accent3"/>
                </a:solidFill>
              </a:rPr>
              <a:t>UNCTAD: the </a:t>
            </a:r>
            <a:r>
              <a:rPr lang="en-US" dirty="0">
                <a:solidFill>
                  <a:schemeClr val="accent3"/>
                </a:solidFill>
              </a:rPr>
              <a:t>top 100 multinationals have an average of 20 holding companies </a:t>
            </a:r>
            <a:r>
              <a:rPr lang="en-US" dirty="0" smtClean="0">
                <a:solidFill>
                  <a:schemeClr val="accent3"/>
                </a:solidFill>
              </a:rPr>
              <a:t>each and </a:t>
            </a:r>
            <a:r>
              <a:rPr lang="en-US" dirty="0">
                <a:solidFill>
                  <a:schemeClr val="accent3"/>
                </a:solidFill>
              </a:rPr>
              <a:t>more than 500 affiliates, operating in more than 50 </a:t>
            </a:r>
            <a:r>
              <a:rPr lang="en-US" dirty="0" smtClean="0">
                <a:solidFill>
                  <a:schemeClr val="accent3"/>
                </a:solidFill>
              </a:rPr>
              <a:t>countries</a:t>
            </a:r>
          </a:p>
          <a:p>
            <a:pPr lvl="1"/>
            <a:endParaRPr lang="en-US" dirty="0"/>
          </a:p>
        </p:txBody>
      </p:sp>
    </p:spTree>
    <p:extLst>
      <p:ext uri="{BB962C8B-B14F-4D97-AF65-F5344CB8AC3E}">
        <p14:creationId xmlns:p14="http://schemas.microsoft.com/office/powerpoint/2010/main" val="42524702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 result for globally connected via platform firms"/>
          <p:cNvPicPr>
            <a:picLocks noChangeAspect="1" noChangeArrowheads="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brightnessContrast bright="56000"/>
                    </a14:imgEffect>
                  </a14:imgLayer>
                </a14:imgProps>
              </a:ext>
              <a:ext uri="{28A0092B-C50C-407E-A947-70E740481C1C}">
                <a14:useLocalDpi xmlns:a14="http://schemas.microsoft.com/office/drawing/2010/main" val="0"/>
              </a:ext>
            </a:extLst>
          </a:blip>
          <a:srcRect b="25193"/>
          <a:stretch/>
        </p:blipFill>
        <p:spPr bwMode="auto">
          <a:xfrm>
            <a:off x="0" y="0"/>
            <a:ext cx="12192000" cy="6080289"/>
          </a:xfrm>
          <a:prstGeom prst="rect">
            <a:avLst/>
          </a:prstGeom>
          <a:solidFill>
            <a:srgbClr val="FFFFFF">
              <a:shade val="85000"/>
            </a:srgbClr>
          </a:solidFill>
          <a:ln w="88900" cap="sq">
            <a:solidFill>
              <a:srgbClr val="FFFFFF"/>
            </a:solidFill>
            <a:miter lim="800000"/>
          </a:ln>
          <a:effectLst>
            <a:outerShdw dir="3420000" algn="tl" rotWithShape="0">
              <a:srgbClr val="000000">
                <a:alpha val="78000"/>
              </a:srgbClr>
            </a:outerShdw>
          </a:effectLst>
          <a:scene3d>
            <a:camera prst="orthographicFront"/>
            <a:lightRig rig="twoPt" dir="t">
              <a:rot lat="0" lon="0" rev="7200000"/>
            </a:lightRig>
          </a:scene3d>
          <a:sp3d>
            <a:bevelT w="25400" h="19050"/>
            <a:contourClr>
              <a:srgbClr val="FFFFFF"/>
            </a:contourClr>
          </a:sp3d>
          <a:extLst/>
        </p:spPr>
      </p:pic>
      <p:sp>
        <p:nvSpPr>
          <p:cNvPr id="2" name="Title 1"/>
          <p:cNvSpPr>
            <a:spLocks noGrp="1"/>
          </p:cNvSpPr>
          <p:nvPr>
            <p:ph type="title"/>
          </p:nvPr>
        </p:nvSpPr>
        <p:spPr/>
        <p:txBody>
          <a:bodyPr/>
          <a:lstStyle/>
          <a:p>
            <a:r>
              <a:rPr lang="en-US" dirty="0" smtClean="0"/>
              <a:t>4. </a:t>
            </a:r>
            <a:r>
              <a:rPr lang="en-US" dirty="0" err="1" smtClean="0"/>
              <a:t>Deglobalization</a:t>
            </a:r>
            <a:r>
              <a:rPr lang="en-US" dirty="0" smtClean="0"/>
              <a:t> </a:t>
            </a:r>
            <a:r>
              <a:rPr lang="en-US" dirty="0"/>
              <a:t>but actually globalizing </a:t>
            </a:r>
          </a:p>
        </p:txBody>
      </p:sp>
      <p:sp>
        <p:nvSpPr>
          <p:cNvPr id="3" name="Content Placeholder 2"/>
          <p:cNvSpPr>
            <a:spLocks noGrp="1"/>
          </p:cNvSpPr>
          <p:nvPr>
            <p:ph idx="1"/>
          </p:nvPr>
        </p:nvSpPr>
        <p:spPr/>
        <p:txBody>
          <a:bodyPr>
            <a:normAutofit/>
          </a:bodyPr>
          <a:lstStyle/>
          <a:p>
            <a:r>
              <a:rPr lang="en-US" dirty="0" err="1" smtClean="0">
                <a:solidFill>
                  <a:schemeClr val="accent3"/>
                </a:solidFill>
              </a:rPr>
              <a:t>Brexit</a:t>
            </a:r>
            <a:r>
              <a:rPr lang="en-US" dirty="0" smtClean="0">
                <a:solidFill>
                  <a:schemeClr val="accent3"/>
                </a:solidFill>
              </a:rPr>
              <a:t>, Trump, Sanders </a:t>
            </a:r>
            <a:r>
              <a:rPr lang="en-US" dirty="0" smtClean="0">
                <a:solidFill>
                  <a:schemeClr val="accent3"/>
                </a:solidFill>
                <a:sym typeface="Wingdings" panose="05000000000000000000" pitchFamily="2" charset="2"/>
              </a:rPr>
              <a:t>fuel a </a:t>
            </a:r>
            <a:r>
              <a:rPr lang="en-US" dirty="0" err="1" smtClean="0">
                <a:solidFill>
                  <a:schemeClr val="accent3"/>
                </a:solidFill>
                <a:sym typeface="Wingdings" panose="05000000000000000000" pitchFamily="2" charset="2"/>
              </a:rPr>
              <a:t>deglobalization</a:t>
            </a:r>
            <a:r>
              <a:rPr lang="en-US" dirty="0" smtClean="0">
                <a:solidFill>
                  <a:schemeClr val="accent3"/>
                </a:solidFill>
                <a:sym typeface="Wingdings" panose="05000000000000000000" pitchFamily="2" charset="2"/>
              </a:rPr>
              <a:t> sentiment (no, they will not be the next US president)</a:t>
            </a:r>
          </a:p>
          <a:p>
            <a:r>
              <a:rPr lang="en-US" b="1" dirty="0" smtClean="0"/>
              <a:t>Reality</a:t>
            </a:r>
            <a:r>
              <a:rPr lang="en-US" dirty="0" smtClean="0"/>
              <a:t>: </a:t>
            </a:r>
            <a:r>
              <a:rPr lang="en-US" b="1" dirty="0" smtClean="0"/>
              <a:t>the world is more globally connected than ever via the internet and “platform” firms </a:t>
            </a:r>
            <a:r>
              <a:rPr lang="en-US" dirty="0" smtClean="0"/>
              <a:t>which</a:t>
            </a:r>
          </a:p>
          <a:p>
            <a:pPr lvl="1"/>
            <a:r>
              <a:rPr lang="en-US" dirty="0" smtClean="0"/>
              <a:t>connect different </a:t>
            </a:r>
            <a:r>
              <a:rPr lang="en-US" dirty="0"/>
              <a:t>groups of people </a:t>
            </a:r>
            <a:r>
              <a:rPr lang="en-US" dirty="0" smtClean="0"/>
              <a:t>to engage </a:t>
            </a:r>
            <a:r>
              <a:rPr lang="en-US" dirty="0"/>
              <a:t>in mutually beneficial exchanges</a:t>
            </a:r>
            <a:r>
              <a:rPr lang="en-US" dirty="0" smtClean="0"/>
              <a:t>.</a:t>
            </a:r>
          </a:p>
          <a:p>
            <a:pPr lvl="1"/>
            <a:r>
              <a:rPr lang="en-US" dirty="0" smtClean="0"/>
              <a:t>connect corporate capabilities to serve buyers</a:t>
            </a:r>
          </a:p>
          <a:p>
            <a:pPr lvl="2"/>
            <a:r>
              <a:rPr lang="en-US" dirty="0" smtClean="0"/>
              <a:t>UNCTAD: the </a:t>
            </a:r>
            <a:r>
              <a:rPr lang="en-US" dirty="0"/>
              <a:t>top 100 multinationals have an average of 20 holding companies </a:t>
            </a:r>
            <a:r>
              <a:rPr lang="en-US" dirty="0" smtClean="0"/>
              <a:t>each and </a:t>
            </a:r>
            <a:r>
              <a:rPr lang="en-US" dirty="0"/>
              <a:t>more than 500 affiliates, operating in more than 50 </a:t>
            </a:r>
            <a:r>
              <a:rPr lang="en-US" dirty="0" smtClean="0"/>
              <a:t>countries</a:t>
            </a:r>
          </a:p>
          <a:p>
            <a:pPr lvl="1"/>
            <a:endParaRPr lang="en-US" dirty="0"/>
          </a:p>
        </p:txBody>
      </p:sp>
    </p:spTree>
    <p:extLst>
      <p:ext uri="{BB962C8B-B14F-4D97-AF65-F5344CB8AC3E}">
        <p14:creationId xmlns:p14="http://schemas.microsoft.com/office/powerpoint/2010/main" val="37991082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Corporatization vs Virtualization</a:t>
            </a:r>
            <a:endParaRPr lang="en-US" dirty="0"/>
          </a:p>
        </p:txBody>
      </p:sp>
      <p:sp>
        <p:nvSpPr>
          <p:cNvPr id="3" name="Content Placeholder 2"/>
          <p:cNvSpPr>
            <a:spLocks noGrp="1"/>
          </p:cNvSpPr>
          <p:nvPr>
            <p:ph idx="1"/>
          </p:nvPr>
        </p:nvSpPr>
        <p:spPr>
          <a:xfrm>
            <a:off x="838200" y="1825625"/>
            <a:ext cx="5205761" cy="4351338"/>
          </a:xfrm>
        </p:spPr>
        <p:txBody>
          <a:bodyPr>
            <a:normAutofit/>
          </a:bodyPr>
          <a:lstStyle/>
          <a:p>
            <a:r>
              <a:rPr lang="en-US" dirty="0" smtClean="0"/>
              <a:t>On the one hand, </a:t>
            </a:r>
            <a:r>
              <a:rPr lang="en-US" b="1" dirty="0" smtClean="0"/>
              <a:t>corporatization</a:t>
            </a:r>
            <a:r>
              <a:rPr lang="en-US" dirty="0" smtClean="0"/>
              <a:t>: </a:t>
            </a:r>
          </a:p>
          <a:p>
            <a:pPr lvl="1"/>
            <a:r>
              <a:rPr lang="en-US" dirty="0"/>
              <a:t>R</a:t>
            </a:r>
            <a:r>
              <a:rPr lang="en-US" dirty="0" smtClean="0"/>
              <a:t>eap enormous </a:t>
            </a:r>
            <a:r>
              <a:rPr lang="en-US" dirty="0"/>
              <a:t>efficiencies by creating supply chains that stretch around the </a:t>
            </a:r>
            <a:r>
              <a:rPr lang="en-US" dirty="0" smtClean="0"/>
              <a:t>world, located cost-effectively, </a:t>
            </a:r>
            <a:r>
              <a:rPr lang="en-US" dirty="0"/>
              <a:t>and involve hundreds of </a:t>
            </a:r>
            <a:r>
              <a:rPr lang="en-US" dirty="0" smtClean="0"/>
              <a:t>partners</a:t>
            </a:r>
          </a:p>
          <a:p>
            <a:r>
              <a:rPr lang="en-US" dirty="0" smtClean="0">
                <a:solidFill>
                  <a:schemeClr val="bg2">
                    <a:lumMod val="75000"/>
                  </a:schemeClr>
                </a:solidFill>
              </a:rPr>
              <a:t>On the other hand, </a:t>
            </a:r>
            <a:r>
              <a:rPr lang="en-US" b="1" dirty="0" smtClean="0">
                <a:solidFill>
                  <a:schemeClr val="bg2">
                    <a:lumMod val="75000"/>
                  </a:schemeClr>
                </a:solidFill>
              </a:rPr>
              <a:t>virtualization</a:t>
            </a:r>
          </a:p>
          <a:p>
            <a:pPr lvl="1"/>
            <a:r>
              <a:rPr lang="en-US" dirty="0" smtClean="0">
                <a:solidFill>
                  <a:schemeClr val="bg2">
                    <a:lumMod val="75000"/>
                  </a:schemeClr>
                </a:solidFill>
              </a:rPr>
              <a:t>Startups reach </a:t>
            </a:r>
            <a:r>
              <a:rPr lang="en-US" dirty="0">
                <a:solidFill>
                  <a:schemeClr val="bg2">
                    <a:lumMod val="75000"/>
                  </a:schemeClr>
                </a:solidFill>
              </a:rPr>
              <a:t>global markets </a:t>
            </a:r>
            <a:r>
              <a:rPr lang="en-US" dirty="0" smtClean="0">
                <a:solidFill>
                  <a:schemeClr val="bg2">
                    <a:lumMod val="75000"/>
                  </a:schemeClr>
                </a:solidFill>
              </a:rPr>
              <a:t>with </a:t>
            </a:r>
            <a:r>
              <a:rPr lang="en-US" dirty="0">
                <a:solidFill>
                  <a:schemeClr val="bg2">
                    <a:lumMod val="75000"/>
                  </a:schemeClr>
                </a:solidFill>
              </a:rPr>
              <a:t>the help of platforms </a:t>
            </a:r>
            <a:r>
              <a:rPr lang="en-US" dirty="0" smtClean="0">
                <a:solidFill>
                  <a:schemeClr val="bg2">
                    <a:lumMod val="75000"/>
                  </a:schemeClr>
                </a:solidFill>
              </a:rPr>
              <a:t>firms</a:t>
            </a:r>
          </a:p>
          <a:p>
            <a:r>
              <a:rPr lang="en-US" dirty="0" smtClean="0">
                <a:solidFill>
                  <a:schemeClr val="bg2">
                    <a:lumMod val="75000"/>
                  </a:schemeClr>
                </a:solidFill>
              </a:rPr>
              <a:t>Together, provide transformational experience for customers and providers </a:t>
            </a:r>
          </a:p>
          <a:p>
            <a:pPr lvl="1"/>
            <a:endParaRPr lang="en-US" dirty="0"/>
          </a:p>
        </p:txBody>
      </p:sp>
      <p:pic>
        <p:nvPicPr>
          <p:cNvPr id="5" name="Picture 10" descr="Image result for deglobalization"/>
          <p:cNvPicPr>
            <a:picLocks noChangeAspect="1" noChangeArrowheads="1"/>
          </p:cNvPicPr>
          <p:nvPr/>
        </p:nvPicPr>
        <p:blipFill rotWithShape="1">
          <a:blip r:embed="rId2">
            <a:extLst>
              <a:ext uri="{28A0092B-C50C-407E-A947-70E740481C1C}">
                <a14:useLocalDpi xmlns:a14="http://schemas.microsoft.com/office/drawing/2010/main" val="0"/>
              </a:ext>
            </a:extLst>
          </a:blip>
          <a:srcRect b="4522"/>
          <a:stretch/>
        </p:blipFill>
        <p:spPr bwMode="auto">
          <a:xfrm>
            <a:off x="6262067" y="1947167"/>
            <a:ext cx="5297371" cy="3793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24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Deglobalization</a:t>
            </a:r>
            <a:r>
              <a:rPr lang="en-US" dirty="0"/>
              <a:t> but actually globalizing </a:t>
            </a:r>
          </a:p>
        </p:txBody>
      </p:sp>
      <p:sp>
        <p:nvSpPr>
          <p:cNvPr id="3" name="Content Placeholder 2"/>
          <p:cNvSpPr>
            <a:spLocks noGrp="1"/>
          </p:cNvSpPr>
          <p:nvPr>
            <p:ph idx="1"/>
          </p:nvPr>
        </p:nvSpPr>
        <p:spPr>
          <a:xfrm>
            <a:off x="838200" y="1825625"/>
            <a:ext cx="5205761" cy="4351338"/>
          </a:xfrm>
        </p:spPr>
        <p:txBody>
          <a:bodyPr>
            <a:normAutofit/>
          </a:bodyPr>
          <a:lstStyle/>
          <a:p>
            <a:r>
              <a:rPr lang="en-US" dirty="0" smtClean="0">
                <a:solidFill>
                  <a:schemeClr val="bg2">
                    <a:lumMod val="75000"/>
                  </a:schemeClr>
                </a:solidFill>
              </a:rPr>
              <a:t>On the one hand, </a:t>
            </a:r>
            <a:r>
              <a:rPr lang="en-US" b="1" dirty="0" smtClean="0">
                <a:solidFill>
                  <a:schemeClr val="bg2">
                    <a:lumMod val="75000"/>
                  </a:schemeClr>
                </a:solidFill>
              </a:rPr>
              <a:t>corporatization</a:t>
            </a:r>
            <a:r>
              <a:rPr lang="en-US" dirty="0" smtClean="0">
                <a:solidFill>
                  <a:schemeClr val="bg2">
                    <a:lumMod val="75000"/>
                  </a:schemeClr>
                </a:solidFill>
              </a:rPr>
              <a:t>: </a:t>
            </a:r>
          </a:p>
          <a:p>
            <a:pPr lvl="1"/>
            <a:r>
              <a:rPr lang="en-US" dirty="0">
                <a:solidFill>
                  <a:schemeClr val="bg2">
                    <a:lumMod val="75000"/>
                  </a:schemeClr>
                </a:solidFill>
              </a:rPr>
              <a:t>R</a:t>
            </a:r>
            <a:r>
              <a:rPr lang="en-US" dirty="0" smtClean="0">
                <a:solidFill>
                  <a:schemeClr val="bg2">
                    <a:lumMod val="75000"/>
                  </a:schemeClr>
                </a:solidFill>
              </a:rPr>
              <a:t>eap enormous </a:t>
            </a:r>
            <a:r>
              <a:rPr lang="en-US" dirty="0">
                <a:solidFill>
                  <a:schemeClr val="bg2">
                    <a:lumMod val="75000"/>
                  </a:schemeClr>
                </a:solidFill>
              </a:rPr>
              <a:t>efficiencies by creating supply </a:t>
            </a:r>
            <a:r>
              <a:rPr lang="en-US" dirty="0" smtClean="0">
                <a:solidFill>
                  <a:schemeClr val="bg2">
                    <a:lumMod val="75000"/>
                  </a:schemeClr>
                </a:solidFill>
              </a:rPr>
              <a:t>chains that </a:t>
            </a:r>
            <a:r>
              <a:rPr lang="en-US" dirty="0">
                <a:solidFill>
                  <a:schemeClr val="bg2">
                    <a:lumMod val="75000"/>
                  </a:schemeClr>
                </a:solidFill>
              </a:rPr>
              <a:t>stretch around the world , located cost-effectively, and involve hundreds of </a:t>
            </a:r>
            <a:r>
              <a:rPr lang="en-US" dirty="0" smtClean="0">
                <a:solidFill>
                  <a:schemeClr val="bg2">
                    <a:lumMod val="75000"/>
                  </a:schemeClr>
                </a:solidFill>
              </a:rPr>
              <a:t>partners</a:t>
            </a:r>
          </a:p>
          <a:p>
            <a:r>
              <a:rPr lang="en-US" dirty="0" smtClean="0"/>
              <a:t>On the other hand, </a:t>
            </a:r>
            <a:r>
              <a:rPr lang="en-US" b="1" dirty="0" smtClean="0"/>
              <a:t>virtualization</a:t>
            </a:r>
          </a:p>
          <a:p>
            <a:pPr lvl="1"/>
            <a:r>
              <a:rPr lang="en-US" dirty="0" smtClean="0"/>
              <a:t>Startups reach </a:t>
            </a:r>
            <a:r>
              <a:rPr lang="en-US" dirty="0"/>
              <a:t>global markets </a:t>
            </a:r>
            <a:r>
              <a:rPr lang="en-US" dirty="0" smtClean="0"/>
              <a:t>with </a:t>
            </a:r>
            <a:r>
              <a:rPr lang="en-US" dirty="0"/>
              <a:t>the help of platforms </a:t>
            </a:r>
            <a:r>
              <a:rPr lang="en-US" dirty="0" smtClean="0"/>
              <a:t>firms </a:t>
            </a:r>
          </a:p>
          <a:p>
            <a:r>
              <a:rPr lang="en-US" dirty="0">
                <a:solidFill>
                  <a:schemeClr val="tx1">
                    <a:lumMod val="95000"/>
                    <a:lumOff val="5000"/>
                  </a:schemeClr>
                </a:solidFill>
              </a:rPr>
              <a:t>Together, provide transformational experience for customers and </a:t>
            </a:r>
            <a:r>
              <a:rPr lang="en-US" dirty="0" smtClean="0">
                <a:solidFill>
                  <a:schemeClr val="tx1">
                    <a:lumMod val="95000"/>
                    <a:lumOff val="5000"/>
                  </a:schemeClr>
                </a:solidFill>
              </a:rPr>
              <a:t>providers</a:t>
            </a:r>
          </a:p>
        </p:txBody>
      </p:sp>
      <p:pic>
        <p:nvPicPr>
          <p:cNvPr id="6" name="Picture 6" descr="Image result for platform companies"/>
          <p:cNvPicPr>
            <a:picLocks noChangeAspect="1" noChangeArrowheads="1"/>
          </p:cNvPicPr>
          <p:nvPr/>
        </p:nvPicPr>
        <p:blipFill rotWithShape="1">
          <a:blip r:embed="rId2">
            <a:extLst>
              <a:ext uri="{28A0092B-C50C-407E-A947-70E740481C1C}">
                <a14:useLocalDpi xmlns:a14="http://schemas.microsoft.com/office/drawing/2010/main" val="0"/>
              </a:ext>
            </a:extLst>
          </a:blip>
          <a:srcRect b="10000"/>
          <a:stretch/>
        </p:blipFill>
        <p:spPr bwMode="auto">
          <a:xfrm>
            <a:off x="6242754" y="1914834"/>
            <a:ext cx="5657456" cy="4073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2145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Deglobalization</a:t>
            </a:r>
            <a:r>
              <a:rPr lang="en-US" dirty="0"/>
              <a:t> but actually globalizing </a:t>
            </a:r>
          </a:p>
        </p:txBody>
      </p:sp>
      <p:sp>
        <p:nvSpPr>
          <p:cNvPr id="3" name="Content Placeholder 2"/>
          <p:cNvSpPr>
            <a:spLocks noGrp="1"/>
          </p:cNvSpPr>
          <p:nvPr>
            <p:ph idx="1"/>
          </p:nvPr>
        </p:nvSpPr>
        <p:spPr/>
        <p:txBody>
          <a:bodyPr>
            <a:normAutofit/>
          </a:bodyPr>
          <a:lstStyle/>
          <a:p>
            <a:r>
              <a:rPr lang="en-US" b="1" dirty="0" smtClean="0">
                <a:solidFill>
                  <a:srgbClr val="FF0000"/>
                </a:solidFill>
              </a:rPr>
              <a:t>Co-existence of corporatization </a:t>
            </a:r>
            <a:r>
              <a:rPr lang="en-US" b="1" dirty="0">
                <a:solidFill>
                  <a:srgbClr val="FF0000"/>
                </a:solidFill>
              </a:rPr>
              <a:t>and </a:t>
            </a:r>
            <a:r>
              <a:rPr lang="en-US" b="1" dirty="0" smtClean="0">
                <a:solidFill>
                  <a:srgbClr val="FF0000"/>
                </a:solidFill>
              </a:rPr>
              <a:t>virtualization </a:t>
            </a:r>
          </a:p>
          <a:p>
            <a:pPr lvl="1"/>
            <a:r>
              <a:rPr lang="en-US" b="1" dirty="0" smtClean="0">
                <a:solidFill>
                  <a:srgbClr val="FF0000"/>
                </a:solidFill>
              </a:rPr>
              <a:t>Develop economic rationality</a:t>
            </a:r>
          </a:p>
          <a:p>
            <a:pPr lvl="1"/>
            <a:r>
              <a:rPr lang="en-US" b="1" dirty="0" smtClean="0">
                <a:solidFill>
                  <a:srgbClr val="FF0000"/>
                </a:solidFill>
              </a:rPr>
              <a:t>Turn </a:t>
            </a:r>
            <a:r>
              <a:rPr lang="en-US" b="1" dirty="0">
                <a:solidFill>
                  <a:srgbClr val="FF0000"/>
                </a:solidFill>
              </a:rPr>
              <a:t>yourself into an </a:t>
            </a:r>
            <a:r>
              <a:rPr lang="en-US" b="1" dirty="0" smtClean="0">
                <a:solidFill>
                  <a:srgbClr val="FF0000"/>
                </a:solidFill>
              </a:rPr>
              <a:t>entrepreneur</a:t>
            </a:r>
            <a:r>
              <a:rPr lang="en-US" b="1" dirty="0">
                <a:solidFill>
                  <a:srgbClr val="FF0000"/>
                </a:solidFill>
              </a:rPr>
              <a:t> </a:t>
            </a:r>
            <a:r>
              <a:rPr lang="en-US" b="1" dirty="0" smtClean="0">
                <a:solidFill>
                  <a:srgbClr val="FF0000"/>
                </a:solidFill>
              </a:rPr>
              <a:t>who contributes</a:t>
            </a:r>
          </a:p>
        </p:txBody>
      </p:sp>
    </p:spTree>
    <p:extLst>
      <p:ext uri="{BB962C8B-B14F-4D97-AF65-F5344CB8AC3E}">
        <p14:creationId xmlns:p14="http://schemas.microsoft.com/office/powerpoint/2010/main" val="8022913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t>Ironically, these revolutionary changes will benefit Asia tremendously </a:t>
            </a:r>
            <a:r>
              <a:rPr lang="en-GB" dirty="0" smtClean="0"/>
              <a:t>precisely because the East is </a:t>
            </a:r>
            <a:r>
              <a:rPr lang="en-GB" dirty="0"/>
              <a:t>less developed than the West - </a:t>
            </a:r>
            <a:r>
              <a:rPr lang="en-GB" dirty="0" smtClean="0"/>
              <a:t>leapfrog </a:t>
            </a:r>
            <a:r>
              <a:rPr lang="en-GB" dirty="0"/>
              <a:t>in progress. </a:t>
            </a:r>
            <a:endParaRPr lang="en-US" dirty="0"/>
          </a:p>
          <a:p>
            <a:r>
              <a:rPr lang="en-GB" dirty="0" smtClean="0">
                <a:solidFill>
                  <a:schemeClr val="accent3"/>
                </a:solidFill>
              </a:rPr>
              <a:t>Four reasons</a:t>
            </a:r>
          </a:p>
          <a:p>
            <a:pPr lvl="1"/>
            <a:r>
              <a:rPr lang="en-GB" dirty="0" smtClean="0">
                <a:solidFill>
                  <a:schemeClr val="accent3"/>
                </a:solidFill>
              </a:rPr>
              <a:t>Disruptive innovation is “creative destruction;” destruction is less in Asia than in the less developed Asia </a:t>
            </a:r>
            <a:endParaRPr lang="en-US" dirty="0">
              <a:solidFill>
                <a:schemeClr val="accent3"/>
              </a:solidFill>
            </a:endParaRPr>
          </a:p>
          <a:p>
            <a:pPr lvl="1"/>
            <a:r>
              <a:rPr lang="en-GB" dirty="0" smtClean="0">
                <a:solidFill>
                  <a:schemeClr val="accent3"/>
                </a:solidFill>
              </a:rPr>
              <a:t>Asset ownership and control is more concentrated in Asia than in the West</a:t>
            </a:r>
          </a:p>
          <a:p>
            <a:pPr lvl="2"/>
            <a:r>
              <a:rPr lang="en-GB" dirty="0" smtClean="0">
                <a:solidFill>
                  <a:schemeClr val="accent3"/>
                </a:solidFill>
              </a:rPr>
              <a:t>Internalizes the synergies </a:t>
            </a:r>
            <a:r>
              <a:rPr lang="en-GB" dirty="0">
                <a:solidFill>
                  <a:schemeClr val="accent3"/>
                </a:solidFill>
              </a:rPr>
              <a:t>and externalities </a:t>
            </a:r>
            <a:r>
              <a:rPr lang="en-GB" dirty="0" smtClean="0">
                <a:solidFill>
                  <a:schemeClr val="accent3"/>
                </a:solidFill>
              </a:rPr>
              <a:t>stemming from innovation efforts</a:t>
            </a:r>
          </a:p>
          <a:p>
            <a:pPr lvl="2"/>
            <a:r>
              <a:rPr lang="en-GB" dirty="0" smtClean="0">
                <a:solidFill>
                  <a:schemeClr val="accent3"/>
                </a:solidFill>
              </a:rPr>
              <a:t>Diversify the </a:t>
            </a:r>
            <a:r>
              <a:rPr lang="en-GB" dirty="0">
                <a:solidFill>
                  <a:schemeClr val="accent3"/>
                </a:solidFill>
              </a:rPr>
              <a:t>risk of </a:t>
            </a:r>
            <a:r>
              <a:rPr lang="en-GB" dirty="0" smtClean="0">
                <a:solidFill>
                  <a:schemeClr val="accent3"/>
                </a:solidFill>
              </a:rPr>
              <a:t>innovations</a:t>
            </a:r>
          </a:p>
          <a:p>
            <a:pPr lvl="2"/>
            <a:r>
              <a:rPr lang="en-GB" dirty="0" smtClean="0">
                <a:solidFill>
                  <a:schemeClr val="accent3"/>
                </a:solidFill>
              </a:rPr>
              <a:t>Internal </a:t>
            </a:r>
            <a:r>
              <a:rPr lang="en-GB" dirty="0">
                <a:solidFill>
                  <a:schemeClr val="accent3"/>
                </a:solidFill>
              </a:rPr>
              <a:t>capital is more amply available. </a:t>
            </a:r>
            <a:r>
              <a:rPr lang="en-GB" dirty="0" smtClean="0">
                <a:solidFill>
                  <a:schemeClr val="accent3"/>
                </a:solidFill>
              </a:rPr>
              <a:t> </a:t>
            </a:r>
          </a:p>
          <a:p>
            <a:pPr lvl="1"/>
            <a:r>
              <a:rPr lang="en-GB" dirty="0" smtClean="0">
                <a:solidFill>
                  <a:schemeClr val="accent3"/>
                </a:solidFill>
              </a:rPr>
              <a:t>Asia </a:t>
            </a:r>
            <a:r>
              <a:rPr lang="en-GB" dirty="0">
                <a:solidFill>
                  <a:schemeClr val="accent3"/>
                </a:solidFill>
              </a:rPr>
              <a:t>is in need of infrastructure development and advanced logistics </a:t>
            </a:r>
            <a:r>
              <a:rPr lang="en-GB" dirty="0" smtClean="0">
                <a:solidFill>
                  <a:schemeClr val="accent3"/>
                </a:solidFill>
              </a:rPr>
              <a:t>management</a:t>
            </a:r>
          </a:p>
          <a:p>
            <a:pPr lvl="2"/>
            <a:r>
              <a:rPr lang="en-GB" dirty="0" smtClean="0">
                <a:solidFill>
                  <a:schemeClr val="accent3"/>
                </a:solidFill>
              </a:rPr>
              <a:t>ICT</a:t>
            </a:r>
            <a:r>
              <a:rPr lang="en-GB" dirty="0">
                <a:solidFill>
                  <a:schemeClr val="accent3"/>
                </a:solidFill>
              </a:rPr>
              <a:t>, big data analytics and robotic technology substantially reduce the cost and raise the effectiveness of logistics </a:t>
            </a:r>
            <a:r>
              <a:rPr lang="en-GB" dirty="0" smtClean="0">
                <a:solidFill>
                  <a:schemeClr val="accent3"/>
                </a:solidFill>
              </a:rPr>
              <a:t>management and infrastructure development</a:t>
            </a:r>
            <a:r>
              <a:rPr lang="en-GB" dirty="0">
                <a:solidFill>
                  <a:schemeClr val="accent3"/>
                </a:solidFill>
              </a:rPr>
              <a:t>. </a:t>
            </a:r>
            <a:endParaRPr lang="en-US" dirty="0">
              <a:solidFill>
                <a:schemeClr val="accent3"/>
              </a:solidFill>
            </a:endParaRPr>
          </a:p>
          <a:p>
            <a:pPr lvl="1"/>
            <a:r>
              <a:rPr lang="en-GB" dirty="0">
                <a:solidFill>
                  <a:schemeClr val="accent3"/>
                </a:solidFill>
              </a:rPr>
              <a:t>Technology and ICT revolutionise market structures in </a:t>
            </a:r>
            <a:r>
              <a:rPr lang="en-GB" dirty="0" smtClean="0">
                <a:solidFill>
                  <a:schemeClr val="accent3"/>
                </a:solidFill>
              </a:rPr>
              <a:t>Asia: creating disintermediation and financial </a:t>
            </a:r>
            <a:r>
              <a:rPr lang="en-GB" dirty="0">
                <a:solidFill>
                  <a:schemeClr val="accent3"/>
                </a:solidFill>
              </a:rPr>
              <a:t>inclusion (9 of top 20 of internet using countries are in Asia</a:t>
            </a:r>
            <a:r>
              <a:rPr lang="en-GB" dirty="0" smtClean="0">
                <a:solidFill>
                  <a:schemeClr val="accent3"/>
                </a:solidFill>
              </a:rPr>
              <a:t>)</a:t>
            </a:r>
          </a:p>
          <a:p>
            <a:r>
              <a:rPr lang="en-US" b="1" dirty="0">
                <a:solidFill>
                  <a:schemeClr val="accent3"/>
                </a:solidFill>
              </a:rPr>
              <a:t>Lesson: </a:t>
            </a:r>
            <a:r>
              <a:rPr lang="en-US" b="1" dirty="0" smtClean="0">
                <a:solidFill>
                  <a:schemeClr val="accent3"/>
                </a:solidFill>
              </a:rPr>
              <a:t>care, dare, </a:t>
            </a:r>
            <a:r>
              <a:rPr lang="en-US" b="1" dirty="0">
                <a:solidFill>
                  <a:schemeClr val="accent3"/>
                </a:solidFill>
              </a:rPr>
              <a:t>and </a:t>
            </a:r>
            <a:r>
              <a:rPr lang="en-US" b="1" dirty="0" smtClean="0">
                <a:solidFill>
                  <a:schemeClr val="accent3"/>
                </a:solidFill>
              </a:rPr>
              <a:t>value-add</a:t>
            </a:r>
            <a:endParaRPr lang="en-US" b="1" dirty="0">
              <a:solidFill>
                <a:schemeClr val="accent3"/>
              </a:solidFill>
            </a:endParaRPr>
          </a:p>
        </p:txBody>
      </p:sp>
    </p:spTree>
    <p:extLst>
      <p:ext uri="{BB962C8B-B14F-4D97-AF65-F5344CB8AC3E}">
        <p14:creationId xmlns:p14="http://schemas.microsoft.com/office/powerpoint/2010/main" val="3780186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solidFill>
                  <a:schemeClr val="accent3"/>
                </a:solidFill>
              </a:rPr>
              <a:t>Ironically, these revolutionary changes will benefit Asia tremendously </a:t>
            </a:r>
            <a:r>
              <a:rPr lang="en-GB" dirty="0" smtClean="0">
                <a:solidFill>
                  <a:schemeClr val="accent3"/>
                </a:solidFill>
              </a:rPr>
              <a:t>precisely because the East is </a:t>
            </a:r>
            <a:r>
              <a:rPr lang="en-GB" dirty="0">
                <a:solidFill>
                  <a:schemeClr val="accent3"/>
                </a:solidFill>
              </a:rPr>
              <a:t>less developed than the West - </a:t>
            </a:r>
            <a:r>
              <a:rPr lang="en-GB" dirty="0" smtClean="0">
                <a:solidFill>
                  <a:schemeClr val="accent3"/>
                </a:solidFill>
              </a:rPr>
              <a:t>leapfrog </a:t>
            </a:r>
            <a:r>
              <a:rPr lang="en-GB" dirty="0">
                <a:solidFill>
                  <a:schemeClr val="accent3"/>
                </a:solidFill>
              </a:rPr>
              <a:t>in progress. </a:t>
            </a:r>
            <a:endParaRPr lang="en-US" dirty="0">
              <a:solidFill>
                <a:schemeClr val="accent3"/>
              </a:solidFill>
            </a:endParaRPr>
          </a:p>
          <a:p>
            <a:r>
              <a:rPr lang="en-GB" dirty="0" smtClean="0"/>
              <a:t>Four reasons</a:t>
            </a:r>
          </a:p>
          <a:p>
            <a:pPr lvl="1"/>
            <a:r>
              <a:rPr lang="en-GB" dirty="0" smtClean="0"/>
              <a:t>Disruptive innovation is “creative destruction;” destruction is less in Asia than in the less developed Asia </a:t>
            </a:r>
            <a:endParaRPr lang="en-US" dirty="0"/>
          </a:p>
          <a:p>
            <a:pPr lvl="1"/>
            <a:r>
              <a:rPr lang="en-GB" dirty="0" smtClean="0">
                <a:solidFill>
                  <a:schemeClr val="accent3"/>
                </a:solidFill>
              </a:rPr>
              <a:t>Asset ownership and control is more concentrated in Asia than in the West</a:t>
            </a:r>
          </a:p>
          <a:p>
            <a:pPr lvl="2"/>
            <a:r>
              <a:rPr lang="en-GB" dirty="0" smtClean="0">
                <a:solidFill>
                  <a:schemeClr val="accent3"/>
                </a:solidFill>
              </a:rPr>
              <a:t>The network internalizes the synergies </a:t>
            </a:r>
            <a:r>
              <a:rPr lang="en-GB" dirty="0">
                <a:solidFill>
                  <a:schemeClr val="accent3"/>
                </a:solidFill>
              </a:rPr>
              <a:t>and externalities </a:t>
            </a:r>
            <a:r>
              <a:rPr lang="en-GB" dirty="0" smtClean="0">
                <a:solidFill>
                  <a:schemeClr val="accent3"/>
                </a:solidFill>
              </a:rPr>
              <a:t>stemming from innovation efforts</a:t>
            </a:r>
          </a:p>
          <a:p>
            <a:pPr lvl="2"/>
            <a:r>
              <a:rPr lang="en-GB" dirty="0" smtClean="0">
                <a:solidFill>
                  <a:schemeClr val="accent3"/>
                </a:solidFill>
              </a:rPr>
              <a:t>The </a:t>
            </a:r>
            <a:r>
              <a:rPr lang="en-GB" dirty="0">
                <a:solidFill>
                  <a:schemeClr val="accent3"/>
                </a:solidFill>
              </a:rPr>
              <a:t>risk of innovations is </a:t>
            </a:r>
            <a:r>
              <a:rPr lang="en-GB" dirty="0" smtClean="0">
                <a:solidFill>
                  <a:schemeClr val="accent3"/>
                </a:solidFill>
              </a:rPr>
              <a:t>diversified</a:t>
            </a:r>
          </a:p>
          <a:p>
            <a:pPr lvl="2"/>
            <a:r>
              <a:rPr lang="en-GB" dirty="0" smtClean="0">
                <a:solidFill>
                  <a:schemeClr val="accent3"/>
                </a:solidFill>
              </a:rPr>
              <a:t>Internal </a:t>
            </a:r>
            <a:r>
              <a:rPr lang="en-GB" dirty="0">
                <a:solidFill>
                  <a:schemeClr val="accent3"/>
                </a:solidFill>
              </a:rPr>
              <a:t>capital is more amply available. </a:t>
            </a:r>
            <a:r>
              <a:rPr lang="en-GB" dirty="0" smtClean="0">
                <a:solidFill>
                  <a:schemeClr val="accent3"/>
                </a:solidFill>
              </a:rPr>
              <a:t> </a:t>
            </a:r>
          </a:p>
          <a:p>
            <a:pPr lvl="1"/>
            <a:r>
              <a:rPr lang="en-GB" dirty="0" smtClean="0">
                <a:solidFill>
                  <a:schemeClr val="accent3"/>
                </a:solidFill>
              </a:rPr>
              <a:t>Asia </a:t>
            </a:r>
            <a:r>
              <a:rPr lang="en-GB" dirty="0">
                <a:solidFill>
                  <a:schemeClr val="accent3"/>
                </a:solidFill>
              </a:rPr>
              <a:t>is in need of infrastructure development and advanced logistics </a:t>
            </a:r>
            <a:r>
              <a:rPr lang="en-GB" dirty="0" smtClean="0">
                <a:solidFill>
                  <a:schemeClr val="accent3"/>
                </a:solidFill>
              </a:rPr>
              <a:t>management</a:t>
            </a:r>
          </a:p>
          <a:p>
            <a:pPr lvl="2"/>
            <a:r>
              <a:rPr lang="en-GB" dirty="0" smtClean="0">
                <a:solidFill>
                  <a:schemeClr val="accent3"/>
                </a:solidFill>
              </a:rPr>
              <a:t>ICT</a:t>
            </a:r>
            <a:r>
              <a:rPr lang="en-GB" dirty="0">
                <a:solidFill>
                  <a:schemeClr val="accent3"/>
                </a:solidFill>
              </a:rPr>
              <a:t>, big data analytics and robotic technology substantially reduce the cost and raise the effectiveness of logistics </a:t>
            </a:r>
            <a:r>
              <a:rPr lang="en-GB" dirty="0" smtClean="0">
                <a:solidFill>
                  <a:schemeClr val="accent3"/>
                </a:solidFill>
              </a:rPr>
              <a:t>management and infrastructure development</a:t>
            </a:r>
            <a:r>
              <a:rPr lang="en-GB" dirty="0">
                <a:solidFill>
                  <a:schemeClr val="accent3"/>
                </a:solidFill>
              </a:rPr>
              <a:t>. </a:t>
            </a:r>
            <a:endParaRPr lang="en-US" dirty="0">
              <a:solidFill>
                <a:schemeClr val="accent3"/>
              </a:solidFill>
            </a:endParaRPr>
          </a:p>
          <a:p>
            <a:pPr lvl="1"/>
            <a:r>
              <a:rPr lang="en-GB" dirty="0">
                <a:solidFill>
                  <a:schemeClr val="accent3"/>
                </a:solidFill>
              </a:rPr>
              <a:t>Technology and ICT revolutionise market structures in </a:t>
            </a:r>
            <a:r>
              <a:rPr lang="en-GB" dirty="0" smtClean="0">
                <a:solidFill>
                  <a:schemeClr val="accent3"/>
                </a:solidFill>
              </a:rPr>
              <a:t>Asia: creating disintermediation and financial </a:t>
            </a:r>
            <a:r>
              <a:rPr lang="en-GB" dirty="0">
                <a:solidFill>
                  <a:schemeClr val="accent3"/>
                </a:solidFill>
              </a:rPr>
              <a:t>inclusion (9 of top 20 of internet using countries are in Asia</a:t>
            </a:r>
            <a:r>
              <a:rPr lang="en-GB" dirty="0" smtClean="0">
                <a:solidFill>
                  <a:schemeClr val="accent3"/>
                </a:solidFill>
              </a:rPr>
              <a:t>)</a:t>
            </a:r>
          </a:p>
          <a:p>
            <a:r>
              <a:rPr lang="en-US" b="1" dirty="0">
                <a:solidFill>
                  <a:schemeClr val="accent3"/>
                </a:solidFill>
              </a:rPr>
              <a:t>Lesson: d</a:t>
            </a:r>
            <a:r>
              <a:rPr lang="en-US" b="1" dirty="0" smtClean="0">
                <a:solidFill>
                  <a:schemeClr val="accent3"/>
                </a:solidFill>
              </a:rPr>
              <a:t>are, care, </a:t>
            </a:r>
            <a:r>
              <a:rPr lang="en-US" b="1" dirty="0">
                <a:solidFill>
                  <a:schemeClr val="accent3"/>
                </a:solidFill>
              </a:rPr>
              <a:t>and </a:t>
            </a:r>
            <a:r>
              <a:rPr lang="en-US" b="1" dirty="0" smtClean="0">
                <a:solidFill>
                  <a:schemeClr val="accent3"/>
                </a:solidFill>
              </a:rPr>
              <a:t>value-add</a:t>
            </a:r>
            <a:endParaRPr lang="en-US" b="1" dirty="0">
              <a:solidFill>
                <a:schemeClr val="accent3"/>
              </a:solidFill>
            </a:endParaRPr>
          </a:p>
        </p:txBody>
      </p:sp>
    </p:spTree>
    <p:extLst>
      <p:ext uri="{BB962C8B-B14F-4D97-AF65-F5344CB8AC3E}">
        <p14:creationId xmlns:p14="http://schemas.microsoft.com/office/powerpoint/2010/main" val="23081184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solidFill>
                  <a:schemeClr val="accent3"/>
                </a:solidFill>
              </a:rPr>
              <a:t>Ironically, these revolutionary changes will benefit Asia tremendously </a:t>
            </a:r>
            <a:r>
              <a:rPr lang="en-GB" dirty="0" smtClean="0">
                <a:solidFill>
                  <a:schemeClr val="accent3"/>
                </a:solidFill>
              </a:rPr>
              <a:t>precisely because the East is </a:t>
            </a:r>
            <a:r>
              <a:rPr lang="en-GB" dirty="0">
                <a:solidFill>
                  <a:schemeClr val="accent3"/>
                </a:solidFill>
              </a:rPr>
              <a:t>less developed than the West - </a:t>
            </a:r>
            <a:r>
              <a:rPr lang="en-GB" dirty="0" smtClean="0">
                <a:solidFill>
                  <a:schemeClr val="accent3"/>
                </a:solidFill>
              </a:rPr>
              <a:t>leapfrog </a:t>
            </a:r>
            <a:r>
              <a:rPr lang="en-GB" dirty="0">
                <a:solidFill>
                  <a:schemeClr val="accent3"/>
                </a:solidFill>
              </a:rPr>
              <a:t>in progress. </a:t>
            </a:r>
            <a:endParaRPr lang="en-US" dirty="0">
              <a:solidFill>
                <a:schemeClr val="accent3"/>
              </a:solidFill>
            </a:endParaRPr>
          </a:p>
          <a:p>
            <a:r>
              <a:rPr lang="en-GB" dirty="0" smtClean="0"/>
              <a:t>Four reasons</a:t>
            </a:r>
          </a:p>
          <a:p>
            <a:pPr lvl="1"/>
            <a:r>
              <a:rPr lang="en-GB" dirty="0" smtClean="0">
                <a:solidFill>
                  <a:schemeClr val="accent3"/>
                </a:solidFill>
              </a:rPr>
              <a:t>Disruptive innovation is “creative destruction;” destruction is less in Asia than in the less developed Asia </a:t>
            </a:r>
            <a:endParaRPr lang="en-US" dirty="0">
              <a:solidFill>
                <a:schemeClr val="accent3"/>
              </a:solidFill>
            </a:endParaRPr>
          </a:p>
          <a:p>
            <a:pPr lvl="1"/>
            <a:r>
              <a:rPr lang="en-GB" dirty="0" smtClean="0"/>
              <a:t>Asset ownership and control is more concentrated in Asia than in the West</a:t>
            </a:r>
          </a:p>
          <a:p>
            <a:pPr lvl="2"/>
            <a:r>
              <a:rPr lang="en-GB" dirty="0" smtClean="0"/>
              <a:t>The network internalizes the synergies </a:t>
            </a:r>
            <a:r>
              <a:rPr lang="en-GB" dirty="0"/>
              <a:t>and externalities </a:t>
            </a:r>
            <a:r>
              <a:rPr lang="en-GB" dirty="0" smtClean="0"/>
              <a:t>stemming from innovation efforts</a:t>
            </a:r>
          </a:p>
          <a:p>
            <a:pPr lvl="2"/>
            <a:r>
              <a:rPr lang="en-GB" dirty="0" smtClean="0"/>
              <a:t>The </a:t>
            </a:r>
            <a:r>
              <a:rPr lang="en-GB" dirty="0"/>
              <a:t>risk of innovations is </a:t>
            </a:r>
            <a:r>
              <a:rPr lang="en-GB" dirty="0" smtClean="0"/>
              <a:t>diversified</a:t>
            </a:r>
          </a:p>
          <a:p>
            <a:pPr lvl="2"/>
            <a:r>
              <a:rPr lang="en-GB" dirty="0" smtClean="0"/>
              <a:t>Internal </a:t>
            </a:r>
            <a:r>
              <a:rPr lang="en-GB" dirty="0"/>
              <a:t>capital is more amply available. </a:t>
            </a:r>
            <a:r>
              <a:rPr lang="en-GB" dirty="0" smtClean="0"/>
              <a:t> </a:t>
            </a:r>
          </a:p>
          <a:p>
            <a:pPr lvl="1"/>
            <a:r>
              <a:rPr lang="en-GB" dirty="0" smtClean="0">
                <a:solidFill>
                  <a:schemeClr val="accent3"/>
                </a:solidFill>
              </a:rPr>
              <a:t>Asia </a:t>
            </a:r>
            <a:r>
              <a:rPr lang="en-GB" dirty="0">
                <a:solidFill>
                  <a:schemeClr val="accent3"/>
                </a:solidFill>
              </a:rPr>
              <a:t>is in need of infrastructure development and advanced logistics </a:t>
            </a:r>
            <a:r>
              <a:rPr lang="en-GB" dirty="0" smtClean="0">
                <a:solidFill>
                  <a:schemeClr val="accent3"/>
                </a:solidFill>
              </a:rPr>
              <a:t>management</a:t>
            </a:r>
          </a:p>
          <a:p>
            <a:pPr lvl="2"/>
            <a:r>
              <a:rPr lang="en-GB" dirty="0" smtClean="0">
                <a:solidFill>
                  <a:schemeClr val="accent3"/>
                </a:solidFill>
              </a:rPr>
              <a:t>ICT</a:t>
            </a:r>
            <a:r>
              <a:rPr lang="en-GB" dirty="0">
                <a:solidFill>
                  <a:schemeClr val="accent3"/>
                </a:solidFill>
              </a:rPr>
              <a:t>, big data analytics and robotic technology substantially reduce the cost and raise the effectiveness of logistics </a:t>
            </a:r>
            <a:r>
              <a:rPr lang="en-GB" dirty="0" smtClean="0">
                <a:solidFill>
                  <a:schemeClr val="accent3"/>
                </a:solidFill>
              </a:rPr>
              <a:t>management and infrastructure development</a:t>
            </a:r>
            <a:r>
              <a:rPr lang="en-GB" dirty="0">
                <a:solidFill>
                  <a:schemeClr val="accent3"/>
                </a:solidFill>
              </a:rPr>
              <a:t>. </a:t>
            </a:r>
            <a:endParaRPr lang="en-US" dirty="0">
              <a:solidFill>
                <a:schemeClr val="accent3"/>
              </a:solidFill>
            </a:endParaRPr>
          </a:p>
          <a:p>
            <a:pPr lvl="1"/>
            <a:r>
              <a:rPr lang="en-GB" dirty="0">
                <a:solidFill>
                  <a:schemeClr val="accent3"/>
                </a:solidFill>
              </a:rPr>
              <a:t>Technology and ICT revolutionise market structures in </a:t>
            </a:r>
            <a:r>
              <a:rPr lang="en-GB" dirty="0" smtClean="0">
                <a:solidFill>
                  <a:schemeClr val="accent3"/>
                </a:solidFill>
              </a:rPr>
              <a:t>Asia: creating disintermediation and financial </a:t>
            </a:r>
            <a:r>
              <a:rPr lang="en-GB" dirty="0">
                <a:solidFill>
                  <a:schemeClr val="accent3"/>
                </a:solidFill>
              </a:rPr>
              <a:t>inclusion (9 of top 20 of internet using countries are in Asia</a:t>
            </a:r>
            <a:r>
              <a:rPr lang="en-GB" dirty="0" smtClean="0">
                <a:solidFill>
                  <a:schemeClr val="accent3"/>
                </a:solidFill>
              </a:rPr>
              <a:t>)</a:t>
            </a:r>
          </a:p>
          <a:p>
            <a:r>
              <a:rPr lang="en-US" b="1" dirty="0">
                <a:solidFill>
                  <a:schemeClr val="accent3"/>
                </a:solidFill>
              </a:rPr>
              <a:t>Lesson: d</a:t>
            </a:r>
            <a:r>
              <a:rPr lang="en-US" b="1" dirty="0" smtClean="0">
                <a:solidFill>
                  <a:schemeClr val="accent3"/>
                </a:solidFill>
              </a:rPr>
              <a:t>are, care, </a:t>
            </a:r>
            <a:r>
              <a:rPr lang="en-US" b="1" dirty="0">
                <a:solidFill>
                  <a:schemeClr val="accent3"/>
                </a:solidFill>
              </a:rPr>
              <a:t>and </a:t>
            </a:r>
            <a:r>
              <a:rPr lang="en-US" b="1" dirty="0" smtClean="0">
                <a:solidFill>
                  <a:schemeClr val="accent3"/>
                </a:solidFill>
              </a:rPr>
              <a:t>value-add</a:t>
            </a:r>
            <a:endParaRPr lang="en-US" b="1" dirty="0">
              <a:solidFill>
                <a:schemeClr val="accent3"/>
              </a:solidFill>
            </a:endParaRPr>
          </a:p>
        </p:txBody>
      </p:sp>
    </p:spTree>
    <p:extLst>
      <p:ext uri="{BB962C8B-B14F-4D97-AF65-F5344CB8AC3E}">
        <p14:creationId xmlns:p14="http://schemas.microsoft.com/office/powerpoint/2010/main" val="41394098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solidFill>
                  <a:schemeClr val="accent3"/>
                </a:solidFill>
              </a:rPr>
              <a:t>Ironically, these revolutionary changes will benefit Asia tremendously </a:t>
            </a:r>
            <a:r>
              <a:rPr lang="en-GB" dirty="0" smtClean="0">
                <a:solidFill>
                  <a:schemeClr val="accent3"/>
                </a:solidFill>
              </a:rPr>
              <a:t>precisely because the East is </a:t>
            </a:r>
            <a:r>
              <a:rPr lang="en-GB" dirty="0">
                <a:solidFill>
                  <a:schemeClr val="accent3"/>
                </a:solidFill>
              </a:rPr>
              <a:t>less developed than the West - </a:t>
            </a:r>
            <a:r>
              <a:rPr lang="en-GB" dirty="0" smtClean="0">
                <a:solidFill>
                  <a:schemeClr val="accent3"/>
                </a:solidFill>
              </a:rPr>
              <a:t>leapfrog </a:t>
            </a:r>
            <a:r>
              <a:rPr lang="en-GB" dirty="0">
                <a:solidFill>
                  <a:schemeClr val="accent3"/>
                </a:solidFill>
              </a:rPr>
              <a:t>in progress. </a:t>
            </a:r>
            <a:endParaRPr lang="en-US" dirty="0">
              <a:solidFill>
                <a:schemeClr val="accent3"/>
              </a:solidFill>
            </a:endParaRPr>
          </a:p>
          <a:p>
            <a:r>
              <a:rPr lang="en-GB" dirty="0" smtClean="0"/>
              <a:t>Four reasons</a:t>
            </a:r>
          </a:p>
          <a:p>
            <a:pPr lvl="1"/>
            <a:r>
              <a:rPr lang="en-GB" dirty="0" smtClean="0">
                <a:solidFill>
                  <a:schemeClr val="accent3"/>
                </a:solidFill>
              </a:rPr>
              <a:t>Disruptive innovation is “creative destruction;” destruction is less in Asia than in the less developed Asia </a:t>
            </a:r>
            <a:endParaRPr lang="en-US" dirty="0">
              <a:solidFill>
                <a:schemeClr val="accent3"/>
              </a:solidFill>
            </a:endParaRPr>
          </a:p>
          <a:p>
            <a:pPr lvl="1"/>
            <a:r>
              <a:rPr lang="en-GB" dirty="0" smtClean="0">
                <a:solidFill>
                  <a:schemeClr val="accent3"/>
                </a:solidFill>
              </a:rPr>
              <a:t>Asset ownership and control is more concentrated in Asia than in the West</a:t>
            </a:r>
          </a:p>
          <a:p>
            <a:pPr lvl="2"/>
            <a:r>
              <a:rPr lang="en-GB" dirty="0" smtClean="0">
                <a:solidFill>
                  <a:schemeClr val="accent3"/>
                </a:solidFill>
              </a:rPr>
              <a:t>The network internalizes the synergies </a:t>
            </a:r>
            <a:r>
              <a:rPr lang="en-GB" dirty="0">
                <a:solidFill>
                  <a:schemeClr val="accent3"/>
                </a:solidFill>
              </a:rPr>
              <a:t>and externalities </a:t>
            </a:r>
            <a:r>
              <a:rPr lang="en-GB" dirty="0" smtClean="0">
                <a:solidFill>
                  <a:schemeClr val="accent3"/>
                </a:solidFill>
              </a:rPr>
              <a:t>stemming from innovation efforts</a:t>
            </a:r>
          </a:p>
          <a:p>
            <a:pPr lvl="2"/>
            <a:r>
              <a:rPr lang="en-GB" dirty="0" smtClean="0">
                <a:solidFill>
                  <a:schemeClr val="accent3"/>
                </a:solidFill>
              </a:rPr>
              <a:t>The </a:t>
            </a:r>
            <a:r>
              <a:rPr lang="en-GB" dirty="0">
                <a:solidFill>
                  <a:schemeClr val="accent3"/>
                </a:solidFill>
              </a:rPr>
              <a:t>risk of innovations is </a:t>
            </a:r>
            <a:r>
              <a:rPr lang="en-GB" dirty="0" smtClean="0">
                <a:solidFill>
                  <a:schemeClr val="accent3"/>
                </a:solidFill>
              </a:rPr>
              <a:t>diversified</a:t>
            </a:r>
          </a:p>
          <a:p>
            <a:pPr lvl="2"/>
            <a:r>
              <a:rPr lang="en-GB" dirty="0" smtClean="0">
                <a:solidFill>
                  <a:schemeClr val="accent3"/>
                </a:solidFill>
              </a:rPr>
              <a:t>Internal </a:t>
            </a:r>
            <a:r>
              <a:rPr lang="en-GB" dirty="0">
                <a:solidFill>
                  <a:schemeClr val="accent3"/>
                </a:solidFill>
              </a:rPr>
              <a:t>capital is more amply available. </a:t>
            </a:r>
            <a:r>
              <a:rPr lang="en-GB" dirty="0" smtClean="0">
                <a:solidFill>
                  <a:schemeClr val="accent3"/>
                </a:solidFill>
              </a:rPr>
              <a:t> </a:t>
            </a:r>
          </a:p>
          <a:p>
            <a:pPr lvl="1"/>
            <a:r>
              <a:rPr lang="en-GB" dirty="0" smtClean="0"/>
              <a:t>Asia </a:t>
            </a:r>
            <a:r>
              <a:rPr lang="en-GB" dirty="0"/>
              <a:t>is in need of infrastructure development and advanced logistics </a:t>
            </a:r>
            <a:r>
              <a:rPr lang="en-GB" dirty="0" smtClean="0"/>
              <a:t>management</a:t>
            </a:r>
          </a:p>
          <a:p>
            <a:pPr lvl="2"/>
            <a:r>
              <a:rPr lang="en-GB" dirty="0" smtClean="0"/>
              <a:t>ICT</a:t>
            </a:r>
            <a:r>
              <a:rPr lang="en-GB" dirty="0"/>
              <a:t>, big data analytics and robotic technology substantially reduce the cost and raise the effectiveness of logistics </a:t>
            </a:r>
            <a:r>
              <a:rPr lang="en-GB" dirty="0" smtClean="0"/>
              <a:t>management and infrastructure development</a:t>
            </a:r>
            <a:r>
              <a:rPr lang="en-GB" dirty="0"/>
              <a:t>. </a:t>
            </a:r>
            <a:endParaRPr lang="en-US" dirty="0"/>
          </a:p>
          <a:p>
            <a:pPr lvl="1"/>
            <a:r>
              <a:rPr lang="en-GB" dirty="0">
                <a:solidFill>
                  <a:schemeClr val="accent3"/>
                </a:solidFill>
              </a:rPr>
              <a:t>Technology and ICT revolutionise market structures in </a:t>
            </a:r>
            <a:r>
              <a:rPr lang="en-GB" dirty="0" smtClean="0">
                <a:solidFill>
                  <a:schemeClr val="accent3"/>
                </a:solidFill>
              </a:rPr>
              <a:t>Asia: creating disintermediation and financial </a:t>
            </a:r>
            <a:r>
              <a:rPr lang="en-GB" dirty="0">
                <a:solidFill>
                  <a:schemeClr val="accent3"/>
                </a:solidFill>
              </a:rPr>
              <a:t>inclusion (9 of top 20 of internet using countries are in Asia</a:t>
            </a:r>
            <a:r>
              <a:rPr lang="en-GB" dirty="0" smtClean="0">
                <a:solidFill>
                  <a:schemeClr val="accent3"/>
                </a:solidFill>
              </a:rPr>
              <a:t>)</a:t>
            </a:r>
          </a:p>
          <a:p>
            <a:r>
              <a:rPr lang="en-US" b="1" dirty="0">
                <a:solidFill>
                  <a:schemeClr val="accent3"/>
                </a:solidFill>
              </a:rPr>
              <a:t>Lesson: d</a:t>
            </a:r>
            <a:r>
              <a:rPr lang="en-US" b="1" dirty="0" smtClean="0">
                <a:solidFill>
                  <a:schemeClr val="accent3"/>
                </a:solidFill>
              </a:rPr>
              <a:t>are, care, </a:t>
            </a:r>
            <a:r>
              <a:rPr lang="en-US" b="1" dirty="0">
                <a:solidFill>
                  <a:schemeClr val="accent3"/>
                </a:solidFill>
              </a:rPr>
              <a:t>and </a:t>
            </a:r>
            <a:r>
              <a:rPr lang="en-US" b="1" dirty="0" smtClean="0">
                <a:solidFill>
                  <a:schemeClr val="accent3"/>
                </a:solidFill>
              </a:rPr>
              <a:t>value-add</a:t>
            </a:r>
            <a:endParaRPr lang="en-US" b="1" dirty="0">
              <a:solidFill>
                <a:schemeClr val="accent3"/>
              </a:solidFill>
            </a:endParaRPr>
          </a:p>
        </p:txBody>
      </p:sp>
    </p:spTree>
    <p:extLst>
      <p:ext uri="{BB962C8B-B14F-4D97-AF65-F5344CB8AC3E}">
        <p14:creationId xmlns:p14="http://schemas.microsoft.com/office/powerpoint/2010/main" val="3377834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excitement ?</a:t>
            </a:r>
            <a:endParaRPr lang="en-US" dirty="0"/>
          </a:p>
        </p:txBody>
      </p:sp>
      <p:sp>
        <p:nvSpPr>
          <p:cNvPr id="3" name="Content Placeholder 2"/>
          <p:cNvSpPr>
            <a:spLocks noGrp="1"/>
          </p:cNvSpPr>
          <p:nvPr>
            <p:ph idx="1"/>
          </p:nvPr>
        </p:nvSpPr>
        <p:spPr>
          <a:xfrm>
            <a:off x="838200" y="1477928"/>
            <a:ext cx="6810829" cy="4699037"/>
          </a:xfrm>
        </p:spPr>
        <p:txBody>
          <a:bodyPr>
            <a:normAutofit/>
          </a:bodyPr>
          <a:lstStyle/>
          <a:p>
            <a:r>
              <a:rPr lang="en-US" b="1" dirty="0" smtClean="0"/>
              <a:t>Inventions push human development, unlike other creatures, we find means to</a:t>
            </a:r>
          </a:p>
          <a:p>
            <a:pPr lvl="1"/>
            <a:r>
              <a:rPr lang="en-US" b="1" dirty="0" smtClean="0"/>
              <a:t>Expand our intelligence: </a:t>
            </a:r>
            <a:r>
              <a:rPr lang="en-US" sz="1800" dirty="0" smtClean="0"/>
              <a:t>writing, printing, computer, internet, …. </a:t>
            </a:r>
          </a:p>
          <a:p>
            <a:pPr lvl="1"/>
            <a:r>
              <a:rPr lang="en-US" b="1" dirty="0" smtClean="0"/>
              <a:t>Expand our physical reach </a:t>
            </a:r>
            <a:r>
              <a:rPr lang="en-US" sz="1800" dirty="0" smtClean="0"/>
              <a:t>– wheel, horse, ships and water ways, trains railroads and high speed trains, cars and highways, airplane and airports, …. </a:t>
            </a:r>
          </a:p>
          <a:p>
            <a:pPr lvl="1"/>
            <a:r>
              <a:rPr lang="en-US" b="1" dirty="0" smtClean="0"/>
              <a:t>Expand ways to meet needs</a:t>
            </a:r>
            <a:r>
              <a:rPr lang="en-US" dirty="0" smtClean="0"/>
              <a:t> </a:t>
            </a:r>
            <a:r>
              <a:rPr lang="en-US" sz="1800" dirty="0" smtClean="0"/>
              <a:t>– fire, energy, machine tools, synthetic materials, …</a:t>
            </a:r>
          </a:p>
          <a:p>
            <a:pPr lvl="1"/>
            <a:r>
              <a:rPr lang="en-US" b="1" dirty="0" smtClean="0"/>
              <a:t>Improve our heath and life horizon</a:t>
            </a:r>
            <a:r>
              <a:rPr lang="en-US" sz="1800" dirty="0" smtClean="0"/>
              <a:t>– medicine, penicillin, … genome editing, stem cell, …..</a:t>
            </a:r>
          </a:p>
          <a:p>
            <a:pPr lvl="1"/>
            <a:r>
              <a:rPr lang="en-US" b="1" dirty="0" smtClean="0"/>
              <a:t>Develop human organizations that improve everyone’s life </a:t>
            </a:r>
            <a:r>
              <a:rPr lang="en-US" sz="1800" dirty="0" smtClean="0"/>
              <a:t>– division of labor, </a:t>
            </a:r>
            <a:r>
              <a:rPr lang="en-US" sz="1800" dirty="0"/>
              <a:t>production </a:t>
            </a:r>
            <a:r>
              <a:rPr lang="en-US" sz="1800" dirty="0" smtClean="0"/>
              <a:t>process,  </a:t>
            </a:r>
            <a:r>
              <a:rPr lang="en-US" sz="1800" dirty="0"/>
              <a:t>corporatization</a:t>
            </a:r>
            <a:r>
              <a:rPr lang="en-US" sz="1800" dirty="0" smtClean="0"/>
              <a:t>, paper money, banks, bonds, joint stock companies, shared economy …</a:t>
            </a:r>
          </a:p>
          <a:p>
            <a:pPr lvl="1"/>
            <a:endParaRPr lang="en-US" dirty="0" smtClean="0"/>
          </a:p>
        </p:txBody>
      </p:sp>
      <p:pic>
        <p:nvPicPr>
          <p:cNvPr id="9" name="Picture 4" descr="Image result for fourth industrial revolution"/>
          <p:cNvPicPr>
            <a:picLocks noChangeAspect="1" noChangeArrowheads="1"/>
          </p:cNvPicPr>
          <p:nvPr/>
        </p:nvPicPr>
        <p:blipFill rotWithShape="1">
          <a:blip r:embed="rId2">
            <a:extLst>
              <a:ext uri="{28A0092B-C50C-407E-A947-70E740481C1C}">
                <a14:useLocalDpi xmlns:a14="http://schemas.microsoft.com/office/drawing/2010/main" val="0"/>
              </a:ext>
            </a:extLst>
          </a:blip>
          <a:srcRect l="2910" r="23969"/>
          <a:stretch/>
        </p:blipFill>
        <p:spPr bwMode="auto">
          <a:xfrm>
            <a:off x="7937500" y="2175423"/>
            <a:ext cx="4007758" cy="3304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634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solidFill>
                  <a:schemeClr val="accent3"/>
                </a:solidFill>
              </a:rPr>
              <a:t>Ironically, these revolutionary changes will benefit Asia tremendously </a:t>
            </a:r>
            <a:r>
              <a:rPr lang="en-GB" dirty="0" smtClean="0">
                <a:solidFill>
                  <a:schemeClr val="accent3"/>
                </a:solidFill>
              </a:rPr>
              <a:t>precisely because the East is </a:t>
            </a:r>
            <a:r>
              <a:rPr lang="en-GB" dirty="0">
                <a:solidFill>
                  <a:schemeClr val="accent3"/>
                </a:solidFill>
              </a:rPr>
              <a:t>less developed than the West - </a:t>
            </a:r>
            <a:r>
              <a:rPr lang="en-GB" dirty="0" smtClean="0">
                <a:solidFill>
                  <a:schemeClr val="accent3"/>
                </a:solidFill>
              </a:rPr>
              <a:t>leapfrog </a:t>
            </a:r>
            <a:r>
              <a:rPr lang="en-GB" dirty="0">
                <a:solidFill>
                  <a:schemeClr val="accent3"/>
                </a:solidFill>
              </a:rPr>
              <a:t>in progress. </a:t>
            </a:r>
            <a:endParaRPr lang="en-US" dirty="0">
              <a:solidFill>
                <a:schemeClr val="accent3"/>
              </a:solidFill>
            </a:endParaRPr>
          </a:p>
          <a:p>
            <a:r>
              <a:rPr lang="en-GB" dirty="0" smtClean="0"/>
              <a:t>Four reasons</a:t>
            </a:r>
          </a:p>
          <a:p>
            <a:pPr lvl="1"/>
            <a:r>
              <a:rPr lang="en-GB" dirty="0" smtClean="0">
                <a:solidFill>
                  <a:schemeClr val="accent3"/>
                </a:solidFill>
              </a:rPr>
              <a:t>Disruptive innovation is “creative destruction;” destruction is less in Asia than in the less developed Asia </a:t>
            </a:r>
            <a:endParaRPr lang="en-US" dirty="0">
              <a:solidFill>
                <a:schemeClr val="accent3"/>
              </a:solidFill>
            </a:endParaRPr>
          </a:p>
          <a:p>
            <a:pPr lvl="1"/>
            <a:r>
              <a:rPr lang="en-GB" dirty="0" smtClean="0">
                <a:solidFill>
                  <a:schemeClr val="accent3"/>
                </a:solidFill>
              </a:rPr>
              <a:t>Asset ownership and control is more concentrated in Asia than in the West</a:t>
            </a:r>
          </a:p>
          <a:p>
            <a:pPr lvl="2"/>
            <a:r>
              <a:rPr lang="en-GB" dirty="0" smtClean="0">
                <a:solidFill>
                  <a:schemeClr val="accent3"/>
                </a:solidFill>
              </a:rPr>
              <a:t>The network internalizes the synergies </a:t>
            </a:r>
            <a:r>
              <a:rPr lang="en-GB" dirty="0">
                <a:solidFill>
                  <a:schemeClr val="accent3"/>
                </a:solidFill>
              </a:rPr>
              <a:t>and externalities </a:t>
            </a:r>
            <a:r>
              <a:rPr lang="en-GB" dirty="0" smtClean="0">
                <a:solidFill>
                  <a:schemeClr val="accent3"/>
                </a:solidFill>
              </a:rPr>
              <a:t>stemming from innovation efforts</a:t>
            </a:r>
          </a:p>
          <a:p>
            <a:pPr lvl="2"/>
            <a:r>
              <a:rPr lang="en-GB" dirty="0" smtClean="0">
                <a:solidFill>
                  <a:schemeClr val="accent3"/>
                </a:solidFill>
              </a:rPr>
              <a:t>The </a:t>
            </a:r>
            <a:r>
              <a:rPr lang="en-GB" dirty="0">
                <a:solidFill>
                  <a:schemeClr val="accent3"/>
                </a:solidFill>
              </a:rPr>
              <a:t>risk of innovations is </a:t>
            </a:r>
            <a:r>
              <a:rPr lang="en-GB" dirty="0" smtClean="0">
                <a:solidFill>
                  <a:schemeClr val="accent3"/>
                </a:solidFill>
              </a:rPr>
              <a:t>diversified</a:t>
            </a:r>
          </a:p>
          <a:p>
            <a:pPr lvl="2"/>
            <a:r>
              <a:rPr lang="en-GB" dirty="0" smtClean="0">
                <a:solidFill>
                  <a:schemeClr val="accent3"/>
                </a:solidFill>
              </a:rPr>
              <a:t>Internal </a:t>
            </a:r>
            <a:r>
              <a:rPr lang="en-GB" dirty="0">
                <a:solidFill>
                  <a:schemeClr val="accent3"/>
                </a:solidFill>
              </a:rPr>
              <a:t>capital is more amply available. </a:t>
            </a:r>
            <a:r>
              <a:rPr lang="en-GB" dirty="0" smtClean="0">
                <a:solidFill>
                  <a:schemeClr val="accent3"/>
                </a:solidFill>
              </a:rPr>
              <a:t> </a:t>
            </a:r>
          </a:p>
          <a:p>
            <a:pPr lvl="1"/>
            <a:r>
              <a:rPr lang="en-GB" dirty="0" smtClean="0">
                <a:solidFill>
                  <a:schemeClr val="accent3"/>
                </a:solidFill>
              </a:rPr>
              <a:t>Asia </a:t>
            </a:r>
            <a:r>
              <a:rPr lang="en-GB" dirty="0">
                <a:solidFill>
                  <a:schemeClr val="accent3"/>
                </a:solidFill>
              </a:rPr>
              <a:t>is in need of infrastructure development and advanced logistics </a:t>
            </a:r>
            <a:r>
              <a:rPr lang="en-GB" dirty="0" smtClean="0">
                <a:solidFill>
                  <a:schemeClr val="accent3"/>
                </a:solidFill>
              </a:rPr>
              <a:t>management</a:t>
            </a:r>
          </a:p>
          <a:p>
            <a:pPr lvl="2"/>
            <a:r>
              <a:rPr lang="en-GB" dirty="0" smtClean="0">
                <a:solidFill>
                  <a:schemeClr val="accent3"/>
                </a:solidFill>
              </a:rPr>
              <a:t>ICT</a:t>
            </a:r>
            <a:r>
              <a:rPr lang="en-GB" dirty="0">
                <a:solidFill>
                  <a:schemeClr val="accent3"/>
                </a:solidFill>
              </a:rPr>
              <a:t>, big data analytics and robotic technology substantially reduce the cost and raise the effectiveness of logistics </a:t>
            </a:r>
            <a:r>
              <a:rPr lang="en-GB" dirty="0" smtClean="0">
                <a:solidFill>
                  <a:schemeClr val="accent3"/>
                </a:solidFill>
              </a:rPr>
              <a:t>management and infrastructure development</a:t>
            </a:r>
            <a:r>
              <a:rPr lang="en-GB" dirty="0">
                <a:solidFill>
                  <a:schemeClr val="accent3"/>
                </a:solidFill>
              </a:rPr>
              <a:t>. </a:t>
            </a:r>
            <a:endParaRPr lang="en-US" dirty="0">
              <a:solidFill>
                <a:schemeClr val="accent3"/>
              </a:solidFill>
            </a:endParaRPr>
          </a:p>
          <a:p>
            <a:pPr lvl="1"/>
            <a:r>
              <a:rPr lang="en-GB" dirty="0"/>
              <a:t>Technology and ICT revolutionise market structures in </a:t>
            </a:r>
            <a:r>
              <a:rPr lang="en-GB" dirty="0" smtClean="0"/>
              <a:t>Asia: creating disintermediation and financial </a:t>
            </a:r>
            <a:r>
              <a:rPr lang="en-GB" dirty="0"/>
              <a:t>inclusion (9 of top 20 of internet using countries are in Asia</a:t>
            </a:r>
            <a:r>
              <a:rPr lang="en-GB" dirty="0" smtClean="0"/>
              <a:t>)</a:t>
            </a:r>
          </a:p>
          <a:p>
            <a:r>
              <a:rPr lang="en-US" b="1" dirty="0">
                <a:solidFill>
                  <a:schemeClr val="accent3"/>
                </a:solidFill>
              </a:rPr>
              <a:t>Lesson: </a:t>
            </a:r>
            <a:r>
              <a:rPr lang="en-US" b="1" dirty="0" smtClean="0">
                <a:solidFill>
                  <a:schemeClr val="accent3"/>
                </a:solidFill>
              </a:rPr>
              <a:t>care, dare, </a:t>
            </a:r>
            <a:r>
              <a:rPr lang="en-US" b="1" dirty="0">
                <a:solidFill>
                  <a:schemeClr val="accent3"/>
                </a:solidFill>
              </a:rPr>
              <a:t>and </a:t>
            </a:r>
            <a:r>
              <a:rPr lang="en-US" b="1" dirty="0" smtClean="0">
                <a:solidFill>
                  <a:schemeClr val="accent3"/>
                </a:solidFill>
              </a:rPr>
              <a:t>value-add</a:t>
            </a:r>
            <a:endParaRPr lang="en-US" b="1" dirty="0">
              <a:solidFill>
                <a:schemeClr val="accent3"/>
              </a:solidFill>
            </a:endParaRPr>
          </a:p>
        </p:txBody>
      </p:sp>
    </p:spTree>
    <p:extLst>
      <p:ext uri="{BB962C8B-B14F-4D97-AF65-F5344CB8AC3E}">
        <p14:creationId xmlns:p14="http://schemas.microsoft.com/office/powerpoint/2010/main" val="10635300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Originate </a:t>
            </a:r>
            <a:r>
              <a:rPr lang="en-US" dirty="0"/>
              <a:t>from DMs but EMs gets leapfrogging </a:t>
            </a:r>
            <a:r>
              <a:rPr lang="en-US" dirty="0" smtClean="0"/>
              <a:t>growth</a:t>
            </a:r>
            <a:endParaRPr lang="en-US" dirty="0"/>
          </a:p>
        </p:txBody>
      </p:sp>
      <p:sp>
        <p:nvSpPr>
          <p:cNvPr id="3" name="Content Placeholder 2"/>
          <p:cNvSpPr>
            <a:spLocks noGrp="1"/>
          </p:cNvSpPr>
          <p:nvPr>
            <p:ph idx="1"/>
          </p:nvPr>
        </p:nvSpPr>
        <p:spPr>
          <a:xfrm>
            <a:off x="838200" y="1576873"/>
            <a:ext cx="10515600" cy="4600090"/>
          </a:xfrm>
        </p:spPr>
        <p:txBody>
          <a:bodyPr>
            <a:normAutofit fontScale="92500" lnSpcReduction="10000"/>
          </a:bodyPr>
          <a:lstStyle/>
          <a:p>
            <a:r>
              <a:rPr lang="en-GB" dirty="0">
                <a:solidFill>
                  <a:schemeClr val="accent3"/>
                </a:solidFill>
              </a:rPr>
              <a:t>Ironically, these revolutionary changes will benefit Asia tremendously </a:t>
            </a:r>
            <a:r>
              <a:rPr lang="en-GB" dirty="0" smtClean="0">
                <a:solidFill>
                  <a:schemeClr val="accent3"/>
                </a:solidFill>
              </a:rPr>
              <a:t>precisely because the East is </a:t>
            </a:r>
            <a:r>
              <a:rPr lang="en-GB" dirty="0">
                <a:solidFill>
                  <a:schemeClr val="accent3"/>
                </a:solidFill>
              </a:rPr>
              <a:t>less developed than the West - </a:t>
            </a:r>
            <a:r>
              <a:rPr lang="en-GB" dirty="0" smtClean="0">
                <a:solidFill>
                  <a:schemeClr val="accent3"/>
                </a:solidFill>
              </a:rPr>
              <a:t>leapfrog </a:t>
            </a:r>
            <a:r>
              <a:rPr lang="en-GB" dirty="0">
                <a:solidFill>
                  <a:schemeClr val="accent3"/>
                </a:solidFill>
              </a:rPr>
              <a:t>in progress. </a:t>
            </a:r>
            <a:endParaRPr lang="en-US" dirty="0">
              <a:solidFill>
                <a:schemeClr val="accent3"/>
              </a:solidFill>
            </a:endParaRPr>
          </a:p>
          <a:p>
            <a:r>
              <a:rPr lang="en-GB" dirty="0" smtClean="0">
                <a:solidFill>
                  <a:schemeClr val="accent3"/>
                </a:solidFill>
              </a:rPr>
              <a:t>Four reasons</a:t>
            </a:r>
          </a:p>
          <a:p>
            <a:pPr lvl="1"/>
            <a:r>
              <a:rPr lang="en-GB" dirty="0" smtClean="0">
                <a:solidFill>
                  <a:schemeClr val="accent3"/>
                </a:solidFill>
              </a:rPr>
              <a:t>Disruptive innovation is “creative destruction;” destruction is less in Asia than in the less developed Asia </a:t>
            </a:r>
            <a:endParaRPr lang="en-US" dirty="0">
              <a:solidFill>
                <a:schemeClr val="accent3"/>
              </a:solidFill>
            </a:endParaRPr>
          </a:p>
          <a:p>
            <a:pPr lvl="1"/>
            <a:r>
              <a:rPr lang="en-GB" dirty="0" smtClean="0">
                <a:solidFill>
                  <a:schemeClr val="accent3"/>
                </a:solidFill>
              </a:rPr>
              <a:t>Asset ownership and control is more concentrated in Asia than in the West</a:t>
            </a:r>
          </a:p>
          <a:p>
            <a:pPr lvl="2"/>
            <a:r>
              <a:rPr lang="en-GB" dirty="0" smtClean="0">
                <a:solidFill>
                  <a:schemeClr val="accent3"/>
                </a:solidFill>
              </a:rPr>
              <a:t>The network internalizes the synergies </a:t>
            </a:r>
            <a:r>
              <a:rPr lang="en-GB" dirty="0">
                <a:solidFill>
                  <a:schemeClr val="accent3"/>
                </a:solidFill>
              </a:rPr>
              <a:t>and externalities </a:t>
            </a:r>
            <a:r>
              <a:rPr lang="en-GB" dirty="0" smtClean="0">
                <a:solidFill>
                  <a:schemeClr val="accent3"/>
                </a:solidFill>
              </a:rPr>
              <a:t>stemming from innovation efforts</a:t>
            </a:r>
          </a:p>
          <a:p>
            <a:pPr lvl="2"/>
            <a:r>
              <a:rPr lang="en-GB" dirty="0" smtClean="0">
                <a:solidFill>
                  <a:schemeClr val="accent3"/>
                </a:solidFill>
              </a:rPr>
              <a:t>The </a:t>
            </a:r>
            <a:r>
              <a:rPr lang="en-GB" dirty="0">
                <a:solidFill>
                  <a:schemeClr val="accent3"/>
                </a:solidFill>
              </a:rPr>
              <a:t>risk of innovations is </a:t>
            </a:r>
            <a:r>
              <a:rPr lang="en-GB" dirty="0" smtClean="0">
                <a:solidFill>
                  <a:schemeClr val="accent3"/>
                </a:solidFill>
              </a:rPr>
              <a:t>diversified</a:t>
            </a:r>
          </a:p>
          <a:p>
            <a:pPr lvl="2"/>
            <a:r>
              <a:rPr lang="en-GB" dirty="0" smtClean="0">
                <a:solidFill>
                  <a:schemeClr val="accent3"/>
                </a:solidFill>
              </a:rPr>
              <a:t>Internal </a:t>
            </a:r>
            <a:r>
              <a:rPr lang="en-GB" dirty="0">
                <a:solidFill>
                  <a:schemeClr val="accent3"/>
                </a:solidFill>
              </a:rPr>
              <a:t>capital is more amply available. </a:t>
            </a:r>
            <a:r>
              <a:rPr lang="en-GB" dirty="0" smtClean="0">
                <a:solidFill>
                  <a:schemeClr val="accent3"/>
                </a:solidFill>
              </a:rPr>
              <a:t> </a:t>
            </a:r>
          </a:p>
          <a:p>
            <a:pPr lvl="1"/>
            <a:r>
              <a:rPr lang="en-GB" dirty="0" smtClean="0">
                <a:solidFill>
                  <a:schemeClr val="accent3"/>
                </a:solidFill>
              </a:rPr>
              <a:t>Asia </a:t>
            </a:r>
            <a:r>
              <a:rPr lang="en-GB" dirty="0">
                <a:solidFill>
                  <a:schemeClr val="accent3"/>
                </a:solidFill>
              </a:rPr>
              <a:t>is in need of infrastructure development and advanced logistics </a:t>
            </a:r>
            <a:r>
              <a:rPr lang="en-GB" dirty="0" smtClean="0">
                <a:solidFill>
                  <a:schemeClr val="accent3"/>
                </a:solidFill>
              </a:rPr>
              <a:t>management</a:t>
            </a:r>
          </a:p>
          <a:p>
            <a:pPr lvl="2"/>
            <a:r>
              <a:rPr lang="en-GB" dirty="0" smtClean="0">
                <a:solidFill>
                  <a:schemeClr val="accent3"/>
                </a:solidFill>
              </a:rPr>
              <a:t>ICT</a:t>
            </a:r>
            <a:r>
              <a:rPr lang="en-GB" dirty="0">
                <a:solidFill>
                  <a:schemeClr val="accent3"/>
                </a:solidFill>
              </a:rPr>
              <a:t>, big data analytics and robotic technology substantially reduce the cost and raise the effectiveness of logistics </a:t>
            </a:r>
            <a:r>
              <a:rPr lang="en-GB" dirty="0" smtClean="0">
                <a:solidFill>
                  <a:schemeClr val="accent3"/>
                </a:solidFill>
              </a:rPr>
              <a:t>management and infrastructure development</a:t>
            </a:r>
            <a:r>
              <a:rPr lang="en-GB" dirty="0">
                <a:solidFill>
                  <a:schemeClr val="accent3"/>
                </a:solidFill>
              </a:rPr>
              <a:t>. </a:t>
            </a:r>
            <a:endParaRPr lang="en-US" dirty="0">
              <a:solidFill>
                <a:schemeClr val="accent3"/>
              </a:solidFill>
            </a:endParaRPr>
          </a:p>
          <a:p>
            <a:pPr lvl="1"/>
            <a:r>
              <a:rPr lang="en-GB" dirty="0">
                <a:solidFill>
                  <a:schemeClr val="accent3"/>
                </a:solidFill>
              </a:rPr>
              <a:t>Technology and ICT revolutionise market structures in </a:t>
            </a:r>
            <a:r>
              <a:rPr lang="en-GB" dirty="0" smtClean="0">
                <a:solidFill>
                  <a:schemeClr val="accent3"/>
                </a:solidFill>
              </a:rPr>
              <a:t>Asia: creating disintermediation and financial </a:t>
            </a:r>
            <a:r>
              <a:rPr lang="en-GB" dirty="0">
                <a:solidFill>
                  <a:schemeClr val="accent3"/>
                </a:solidFill>
              </a:rPr>
              <a:t>inclusion (9 of top 20 of internet using countries are in Asia</a:t>
            </a:r>
            <a:r>
              <a:rPr lang="en-GB" dirty="0" smtClean="0">
                <a:solidFill>
                  <a:schemeClr val="accent3"/>
                </a:solidFill>
              </a:rPr>
              <a:t>)</a:t>
            </a:r>
          </a:p>
          <a:p>
            <a:r>
              <a:rPr lang="en-US" b="1" dirty="0">
                <a:solidFill>
                  <a:srgbClr val="FF0000"/>
                </a:solidFill>
              </a:rPr>
              <a:t>Lesson: </a:t>
            </a:r>
            <a:r>
              <a:rPr lang="en-US" b="1" dirty="0" smtClean="0">
                <a:solidFill>
                  <a:srgbClr val="FF0000"/>
                </a:solidFill>
              </a:rPr>
              <a:t>care, dare, </a:t>
            </a:r>
            <a:r>
              <a:rPr lang="en-US" b="1" dirty="0">
                <a:solidFill>
                  <a:srgbClr val="FF0000"/>
                </a:solidFill>
              </a:rPr>
              <a:t>and </a:t>
            </a:r>
            <a:r>
              <a:rPr lang="en-US" b="1" dirty="0" smtClean="0">
                <a:solidFill>
                  <a:srgbClr val="FF0000"/>
                </a:solidFill>
              </a:rPr>
              <a:t>value-add</a:t>
            </a:r>
            <a:endParaRPr lang="en-US" b="1" dirty="0">
              <a:solidFill>
                <a:srgbClr val="FF0000"/>
              </a:solidFill>
            </a:endParaRPr>
          </a:p>
        </p:txBody>
      </p:sp>
    </p:spTree>
    <p:extLst>
      <p:ext uri="{BB962C8B-B14F-4D97-AF65-F5344CB8AC3E}">
        <p14:creationId xmlns:p14="http://schemas.microsoft.com/office/powerpoint/2010/main" val="22583007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develop leaders"/>
          <p:cNvPicPr>
            <a:picLocks noChangeAspect="1" noChangeArrowheads="1"/>
          </p:cNvPicPr>
          <p:nvPr/>
        </p:nvPicPr>
        <p:blipFill rotWithShape="1">
          <a:blip r:embed="rId3">
            <a:lum bright="70000" contrast="-70000"/>
            <a:extLst>
              <a:ext uri="{28A0092B-C50C-407E-A947-70E740481C1C}">
                <a14:useLocalDpi xmlns:a14="http://schemas.microsoft.com/office/drawing/2010/main" val="0"/>
              </a:ext>
            </a:extLst>
          </a:blip>
          <a:srcRect b="12807"/>
          <a:stretch/>
        </p:blipFill>
        <p:spPr bwMode="auto">
          <a:xfrm>
            <a:off x="0" y="-1"/>
            <a:ext cx="12192000" cy="60920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What we need to inculcate to our students</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a:t>Information rich but truth </a:t>
            </a:r>
            <a:r>
              <a:rPr lang="en-US" dirty="0" smtClean="0"/>
              <a:t>poor </a:t>
            </a:r>
          </a:p>
          <a:p>
            <a:pPr marL="457200" lvl="1" indent="0">
              <a:buNone/>
            </a:pPr>
            <a:r>
              <a:rPr lang="en-US" dirty="0" smtClean="0">
                <a:solidFill>
                  <a:srgbClr val="FF0000"/>
                </a:solidFill>
                <a:sym typeface="Wingdings" panose="05000000000000000000" pitchFamily="2" charset="2"/>
              </a:rPr>
              <a:t> </a:t>
            </a:r>
            <a:r>
              <a:rPr lang="en-US" b="1" dirty="0">
                <a:solidFill>
                  <a:srgbClr val="FF0000"/>
                </a:solidFill>
                <a:sym typeface="Wingdings" panose="05000000000000000000" pitchFamily="2" charset="2"/>
              </a:rPr>
              <a:t>D</a:t>
            </a:r>
            <a:r>
              <a:rPr lang="en-US" b="1" dirty="0" smtClean="0">
                <a:solidFill>
                  <a:srgbClr val="FF0000"/>
                </a:solidFill>
              </a:rPr>
              <a:t>evelopment sound judgment and causal thinking</a:t>
            </a:r>
          </a:p>
          <a:p>
            <a:pPr marL="457200" indent="-457200">
              <a:buFont typeface="+mj-lt"/>
              <a:buAutoNum type="arabicPeriod"/>
            </a:pPr>
            <a:r>
              <a:rPr lang="en-US" dirty="0" smtClean="0"/>
              <a:t>Level the playing field but winners take more </a:t>
            </a:r>
          </a:p>
          <a:p>
            <a:pPr marL="457200" lvl="1" indent="0">
              <a:buNone/>
            </a:pPr>
            <a:r>
              <a:rPr lang="en-US" dirty="0" smtClean="0">
                <a:solidFill>
                  <a:srgbClr val="FF0000"/>
                </a:solidFill>
                <a:sym typeface="Wingdings" panose="05000000000000000000" pitchFamily="2" charset="2"/>
              </a:rPr>
              <a:t></a:t>
            </a:r>
            <a:r>
              <a:rPr lang="en-US" b="1" dirty="0" smtClean="0">
                <a:solidFill>
                  <a:srgbClr val="FF0000"/>
                </a:solidFill>
                <a:sym typeface="Wingdings" panose="05000000000000000000" pitchFamily="2" charset="2"/>
              </a:rPr>
              <a:t> Develop thick radar screens, can connect the dots, can work with people, every contributor can play </a:t>
            </a:r>
            <a:endParaRPr lang="en-US" b="1" dirty="0" smtClean="0">
              <a:solidFill>
                <a:srgbClr val="FF0000"/>
              </a:solidFill>
            </a:endParaRPr>
          </a:p>
          <a:p>
            <a:pPr marL="457200" indent="-457200">
              <a:buFont typeface="+mj-lt"/>
              <a:buAutoNum type="arabicPeriod"/>
            </a:pPr>
            <a:r>
              <a:rPr lang="en-US" dirty="0" smtClean="0"/>
              <a:t>Exciting investment prospects but low investment, low return, high savings, low growth </a:t>
            </a:r>
          </a:p>
          <a:p>
            <a:pPr marL="457200" lvl="1" indent="0">
              <a:buNone/>
            </a:pPr>
            <a:r>
              <a:rPr lang="en-US" dirty="0" smtClean="0">
                <a:solidFill>
                  <a:srgbClr val="FF0000"/>
                </a:solidFill>
                <a:sym typeface="Wingdings" panose="05000000000000000000" pitchFamily="2" charset="2"/>
              </a:rPr>
              <a:t> </a:t>
            </a:r>
            <a:r>
              <a:rPr lang="en-US" b="1" dirty="0" smtClean="0">
                <a:solidFill>
                  <a:srgbClr val="FF0000"/>
                </a:solidFill>
                <a:sym typeface="Wingdings" panose="05000000000000000000" pitchFamily="2" charset="2"/>
              </a:rPr>
              <a:t>Take risk, take charge, disrupt rather than be disrupted</a:t>
            </a:r>
            <a:endParaRPr lang="en-US" b="1" dirty="0" smtClean="0">
              <a:solidFill>
                <a:srgbClr val="FF0000"/>
              </a:solidFill>
            </a:endParaRPr>
          </a:p>
          <a:p>
            <a:pPr marL="457200" indent="-457200">
              <a:buFont typeface="+mj-lt"/>
              <a:buAutoNum type="arabicPeriod"/>
            </a:pPr>
            <a:r>
              <a:rPr lang="en-US" dirty="0" err="1" smtClean="0"/>
              <a:t>Deglobalization</a:t>
            </a:r>
            <a:r>
              <a:rPr lang="en-US" dirty="0" smtClean="0"/>
              <a:t> but actually globalizing </a:t>
            </a:r>
          </a:p>
          <a:p>
            <a:pPr lvl="1">
              <a:buFont typeface="Wingdings" panose="05000000000000000000" pitchFamily="2" charset="2"/>
              <a:buChar char="à"/>
            </a:pPr>
            <a:r>
              <a:rPr lang="en-US" b="1" dirty="0" smtClean="0">
                <a:solidFill>
                  <a:srgbClr val="FF0000"/>
                </a:solidFill>
                <a:sym typeface="Wingdings" panose="05000000000000000000" pitchFamily="2" charset="2"/>
              </a:rPr>
              <a:t> Be </a:t>
            </a:r>
            <a:r>
              <a:rPr lang="en-US" b="1" dirty="0">
                <a:solidFill>
                  <a:srgbClr val="FF0000"/>
                </a:solidFill>
                <a:sym typeface="Wingdings" panose="05000000000000000000" pitchFamily="2" charset="2"/>
              </a:rPr>
              <a:t>a contributing </a:t>
            </a:r>
            <a:r>
              <a:rPr lang="en-US" b="1" dirty="0" smtClean="0">
                <a:solidFill>
                  <a:srgbClr val="FF0000"/>
                </a:solidFill>
                <a:sym typeface="Wingdings" panose="05000000000000000000" pitchFamily="2" charset="2"/>
              </a:rPr>
              <a:t>entrepreneur, develop economic rationality</a:t>
            </a:r>
          </a:p>
          <a:p>
            <a:pPr marL="457200" indent="-457200">
              <a:buFont typeface="+mj-lt"/>
              <a:buAutoNum type="arabicPeriod"/>
            </a:pPr>
            <a:r>
              <a:rPr lang="en-US" dirty="0" smtClean="0"/>
              <a:t>Originate from DMs but EMs gets leapfrogging growth </a:t>
            </a:r>
          </a:p>
          <a:p>
            <a:pPr marL="457200" lvl="1" indent="0">
              <a:buNone/>
            </a:pPr>
            <a:r>
              <a:rPr lang="en-US" dirty="0" smtClean="0">
                <a:solidFill>
                  <a:srgbClr val="FF0000"/>
                </a:solidFill>
                <a:sym typeface="Wingdings" panose="05000000000000000000" pitchFamily="2" charset="2"/>
              </a:rPr>
              <a:t> </a:t>
            </a:r>
            <a:r>
              <a:rPr lang="en-US" b="1" dirty="0" smtClean="0">
                <a:solidFill>
                  <a:srgbClr val="FF0000"/>
                </a:solidFill>
                <a:sym typeface="Wingdings" panose="05000000000000000000" pitchFamily="2" charset="2"/>
              </a:rPr>
              <a:t>Care, dare, and value-add</a:t>
            </a:r>
            <a:endParaRPr lang="en-US" b="1" dirty="0">
              <a:solidFill>
                <a:srgbClr val="FF0000"/>
              </a:solidFill>
            </a:endParaRPr>
          </a:p>
        </p:txBody>
      </p:sp>
    </p:spTree>
    <p:extLst>
      <p:ext uri="{BB962C8B-B14F-4D97-AF65-F5344CB8AC3E}">
        <p14:creationId xmlns:p14="http://schemas.microsoft.com/office/powerpoint/2010/main" val="36243483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need: IQ, EQ, can generate team IQ and EQ</a:t>
            </a:r>
            <a:endParaRPr lang="en-US" dirty="0"/>
          </a:p>
        </p:txBody>
      </p:sp>
      <p:sp>
        <p:nvSpPr>
          <p:cNvPr id="3" name="Content Placeholder 2"/>
          <p:cNvSpPr>
            <a:spLocks noGrp="1"/>
          </p:cNvSpPr>
          <p:nvPr>
            <p:ph idx="1"/>
          </p:nvPr>
        </p:nvSpPr>
        <p:spPr/>
        <p:txBody>
          <a:bodyPr>
            <a:normAutofit/>
          </a:bodyPr>
          <a:lstStyle/>
          <a:p>
            <a:r>
              <a:rPr lang="en-GB" dirty="0" smtClean="0"/>
              <a:t>Knowledge deepening (technology) and broadening (thick radar screen) </a:t>
            </a:r>
          </a:p>
          <a:p>
            <a:r>
              <a:rPr lang="en-GB" dirty="0" smtClean="0"/>
              <a:t>Critical, analytical and causal thinking</a:t>
            </a:r>
          </a:p>
          <a:p>
            <a:r>
              <a:rPr lang="en-GB" dirty="0"/>
              <a:t>Curiosity, </a:t>
            </a:r>
            <a:r>
              <a:rPr lang="en-GB" dirty="0" smtClean="0"/>
              <a:t>ability to connect the dots</a:t>
            </a:r>
          </a:p>
          <a:p>
            <a:r>
              <a:rPr lang="en-GB" dirty="0" smtClean="0"/>
              <a:t>Entrepreneurial </a:t>
            </a:r>
            <a:r>
              <a:rPr lang="en-GB" dirty="0"/>
              <a:t>drive, </a:t>
            </a:r>
            <a:endParaRPr lang="en-GB" dirty="0" smtClean="0"/>
          </a:p>
          <a:p>
            <a:pPr lvl="1"/>
            <a:r>
              <a:rPr lang="en-GB" dirty="0" smtClean="0"/>
              <a:t>develop </a:t>
            </a:r>
            <a:r>
              <a:rPr lang="en-GB" dirty="0"/>
              <a:t>vision and </a:t>
            </a:r>
            <a:r>
              <a:rPr lang="en-GB" dirty="0" smtClean="0"/>
              <a:t>have the </a:t>
            </a:r>
            <a:r>
              <a:rPr lang="en-GB" dirty="0"/>
              <a:t>soft skills </a:t>
            </a:r>
            <a:r>
              <a:rPr lang="en-GB" dirty="0" smtClean="0"/>
              <a:t>to </a:t>
            </a:r>
            <a:r>
              <a:rPr lang="en-GB" dirty="0"/>
              <a:t>communicate and to work with people </a:t>
            </a:r>
            <a:endParaRPr lang="en-GB" dirty="0" smtClean="0"/>
          </a:p>
          <a:p>
            <a:r>
              <a:rPr lang="en-GB" dirty="0" smtClean="0"/>
              <a:t>Caring attitude, moral </a:t>
            </a:r>
            <a:r>
              <a:rPr lang="en-GB" dirty="0"/>
              <a:t>compass</a:t>
            </a:r>
          </a:p>
          <a:p>
            <a:endParaRPr lang="en-US" dirty="0"/>
          </a:p>
        </p:txBody>
      </p:sp>
    </p:spTree>
    <p:extLst>
      <p:ext uri="{BB962C8B-B14F-4D97-AF65-F5344CB8AC3E}">
        <p14:creationId xmlns:p14="http://schemas.microsoft.com/office/powerpoint/2010/main" val="14045973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Controllable adjustments</a:t>
            </a:r>
            <a:endParaRPr lang="en-US" dirty="0"/>
          </a:p>
        </p:txBody>
      </p:sp>
      <p:sp>
        <p:nvSpPr>
          <p:cNvPr id="5" name="Content Placeholder 4"/>
          <p:cNvSpPr>
            <a:spLocks noGrp="1"/>
          </p:cNvSpPr>
          <p:nvPr>
            <p:ph idx="1"/>
          </p:nvPr>
        </p:nvSpPr>
        <p:spPr>
          <a:xfrm>
            <a:off x="838199" y="1477280"/>
            <a:ext cx="9187543" cy="4351338"/>
          </a:xfrm>
        </p:spPr>
        <p:txBody>
          <a:bodyPr>
            <a:normAutofit/>
          </a:bodyPr>
          <a:lstStyle/>
          <a:p>
            <a:r>
              <a:rPr lang="en-US" dirty="0" smtClean="0"/>
              <a:t>Curriculum changes</a:t>
            </a:r>
          </a:p>
          <a:p>
            <a:pPr lvl="1"/>
            <a:r>
              <a:rPr lang="en-US" dirty="0" smtClean="0"/>
              <a:t>Reduce business core, add business analytics as core, </a:t>
            </a:r>
            <a:r>
              <a:rPr lang="en-US" dirty="0"/>
              <a:t>expand non-business core </a:t>
            </a:r>
            <a:r>
              <a:rPr lang="en-US" dirty="0" smtClean="0"/>
              <a:t>(understanding science, humanities)</a:t>
            </a:r>
          </a:p>
          <a:p>
            <a:pPr lvl="2"/>
            <a:r>
              <a:rPr lang="en-US" dirty="0" smtClean="0"/>
              <a:t>Use pre-semester learning (internet lectures) </a:t>
            </a:r>
          </a:p>
          <a:p>
            <a:pPr lvl="1"/>
            <a:r>
              <a:rPr lang="en-US" dirty="0" smtClean="0"/>
              <a:t>Bridge academic and practice</a:t>
            </a:r>
          </a:p>
          <a:p>
            <a:pPr lvl="2"/>
            <a:r>
              <a:rPr lang="en-US" dirty="0" smtClean="0"/>
              <a:t>Management practicum</a:t>
            </a:r>
            <a:endParaRPr lang="en-US" dirty="0"/>
          </a:p>
          <a:p>
            <a:pPr lvl="2"/>
            <a:r>
              <a:rPr lang="en-US" dirty="0" smtClean="0"/>
              <a:t>Internship requirement</a:t>
            </a:r>
          </a:p>
          <a:p>
            <a:pPr lvl="1"/>
            <a:r>
              <a:rPr lang="en-US" dirty="0"/>
              <a:t>Develop incubators </a:t>
            </a:r>
          </a:p>
          <a:p>
            <a:pPr lvl="1"/>
            <a:r>
              <a:rPr lang="en-US" dirty="0" smtClean="0"/>
              <a:t>Develop social entrepreneurship </a:t>
            </a:r>
          </a:p>
          <a:p>
            <a:pPr lvl="2"/>
            <a:endParaRPr lang="en-US" dirty="0" smtClean="0"/>
          </a:p>
        </p:txBody>
      </p:sp>
    </p:spTree>
    <p:extLst>
      <p:ext uri="{BB962C8B-B14F-4D97-AF65-F5344CB8AC3E}">
        <p14:creationId xmlns:p14="http://schemas.microsoft.com/office/powerpoint/2010/main" val="19733946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Challenging adjustments – people’s business</a:t>
            </a:r>
            <a:endParaRPr lang="en-US" dirty="0"/>
          </a:p>
        </p:txBody>
      </p:sp>
      <p:sp>
        <p:nvSpPr>
          <p:cNvPr id="5" name="Content Placeholder 4"/>
          <p:cNvSpPr>
            <a:spLocks noGrp="1"/>
          </p:cNvSpPr>
          <p:nvPr>
            <p:ph idx="1"/>
          </p:nvPr>
        </p:nvSpPr>
        <p:spPr>
          <a:xfrm>
            <a:off x="838199" y="1334279"/>
            <a:ext cx="9187543" cy="4790074"/>
          </a:xfrm>
        </p:spPr>
        <p:txBody>
          <a:bodyPr>
            <a:normAutofit fontScale="92500" lnSpcReduction="20000"/>
          </a:bodyPr>
          <a:lstStyle/>
          <a:p>
            <a:r>
              <a:rPr lang="en-GB" dirty="0" smtClean="0"/>
              <a:t>Teachers are facilitators </a:t>
            </a:r>
          </a:p>
          <a:p>
            <a:pPr lvl="1"/>
            <a:r>
              <a:rPr lang="en-GB" dirty="0" smtClean="0"/>
              <a:t>Train students like doctoral students, classes are co-learning platforms</a:t>
            </a:r>
          </a:p>
          <a:p>
            <a:pPr lvl="2"/>
            <a:r>
              <a:rPr lang="en-GB" dirty="0"/>
              <a:t>Students can study on their own, can do great projects </a:t>
            </a:r>
          </a:p>
          <a:p>
            <a:r>
              <a:rPr lang="en-GB" dirty="0" smtClean="0">
                <a:solidFill>
                  <a:schemeClr val="accent3"/>
                </a:solidFill>
              </a:rPr>
              <a:t>Administrators </a:t>
            </a:r>
            <a:r>
              <a:rPr lang="en-GB" dirty="0">
                <a:solidFill>
                  <a:schemeClr val="accent3"/>
                </a:solidFill>
              </a:rPr>
              <a:t>need to adopt a train the trainer </a:t>
            </a:r>
            <a:r>
              <a:rPr lang="en-GB" dirty="0" smtClean="0">
                <a:solidFill>
                  <a:schemeClr val="accent3"/>
                </a:solidFill>
              </a:rPr>
              <a:t>attitude:</a:t>
            </a:r>
            <a:endParaRPr lang="en-US" dirty="0">
              <a:solidFill>
                <a:schemeClr val="accent3"/>
              </a:solidFill>
            </a:endParaRPr>
          </a:p>
          <a:p>
            <a:pPr lvl="1"/>
            <a:r>
              <a:rPr lang="en-GB" dirty="0" smtClean="0">
                <a:solidFill>
                  <a:schemeClr val="accent3"/>
                </a:solidFill>
              </a:rPr>
              <a:t>Faculty </a:t>
            </a:r>
            <a:r>
              <a:rPr lang="en-GB" dirty="0">
                <a:solidFill>
                  <a:schemeClr val="accent3"/>
                </a:solidFill>
              </a:rPr>
              <a:t>who are good researchers can teach students</a:t>
            </a:r>
            <a:endParaRPr lang="en-GB" dirty="0" smtClean="0">
              <a:solidFill>
                <a:schemeClr val="accent3"/>
              </a:solidFill>
            </a:endParaRPr>
          </a:p>
          <a:p>
            <a:pPr lvl="2"/>
            <a:r>
              <a:rPr lang="en-GB" dirty="0" smtClean="0">
                <a:solidFill>
                  <a:schemeClr val="accent3"/>
                </a:solidFill>
              </a:rPr>
              <a:t>how </a:t>
            </a:r>
            <a:r>
              <a:rPr lang="en-GB" dirty="0">
                <a:solidFill>
                  <a:schemeClr val="accent3"/>
                </a:solidFill>
              </a:rPr>
              <a:t>to think because researchers think; </a:t>
            </a:r>
            <a:endParaRPr lang="en-US" dirty="0">
              <a:solidFill>
                <a:schemeClr val="accent3"/>
              </a:solidFill>
            </a:endParaRPr>
          </a:p>
          <a:p>
            <a:pPr lvl="2"/>
            <a:r>
              <a:rPr lang="en-GB" dirty="0">
                <a:solidFill>
                  <a:schemeClr val="accent3"/>
                </a:solidFill>
              </a:rPr>
              <a:t>how to ask questions because researchers ask questions; </a:t>
            </a:r>
            <a:endParaRPr lang="en-US" dirty="0">
              <a:solidFill>
                <a:schemeClr val="accent3"/>
              </a:solidFill>
            </a:endParaRPr>
          </a:p>
          <a:p>
            <a:pPr lvl="2"/>
            <a:r>
              <a:rPr lang="en-GB" dirty="0">
                <a:solidFill>
                  <a:schemeClr val="accent3"/>
                </a:solidFill>
              </a:rPr>
              <a:t>how to develop and harness intuition because good research relies on intuition;  </a:t>
            </a:r>
            <a:endParaRPr lang="en-US" dirty="0">
              <a:solidFill>
                <a:schemeClr val="accent3"/>
              </a:solidFill>
            </a:endParaRPr>
          </a:p>
          <a:p>
            <a:pPr lvl="2"/>
            <a:r>
              <a:rPr lang="en-GB" dirty="0">
                <a:solidFill>
                  <a:schemeClr val="accent3"/>
                </a:solidFill>
              </a:rPr>
              <a:t>how to be creative because researchers have to be creative; </a:t>
            </a:r>
            <a:endParaRPr lang="en-US" dirty="0">
              <a:solidFill>
                <a:schemeClr val="accent3"/>
              </a:solidFill>
            </a:endParaRPr>
          </a:p>
          <a:p>
            <a:pPr lvl="2"/>
            <a:r>
              <a:rPr lang="en-GB" dirty="0">
                <a:solidFill>
                  <a:schemeClr val="accent3"/>
                </a:solidFill>
              </a:rPr>
              <a:t>how to judge because researchers have to make judgments; and,</a:t>
            </a:r>
          </a:p>
          <a:p>
            <a:pPr lvl="2"/>
            <a:r>
              <a:rPr lang="en-GB" dirty="0">
                <a:solidFill>
                  <a:schemeClr val="accent3"/>
                </a:solidFill>
              </a:rPr>
              <a:t>h</a:t>
            </a:r>
            <a:r>
              <a:rPr lang="en-GB" dirty="0" smtClean="0">
                <a:solidFill>
                  <a:schemeClr val="accent3"/>
                </a:solidFill>
              </a:rPr>
              <a:t>ow to care because good research has a positive sense of purpose.</a:t>
            </a:r>
          </a:p>
          <a:p>
            <a:pPr lvl="2"/>
            <a:endParaRPr lang="en-GB" sz="500" dirty="0" smtClean="0">
              <a:solidFill>
                <a:schemeClr val="accent3"/>
              </a:solidFill>
            </a:endParaRPr>
          </a:p>
          <a:p>
            <a:pPr lvl="1"/>
            <a:r>
              <a:rPr lang="en-GB" dirty="0">
                <a:solidFill>
                  <a:schemeClr val="accent3"/>
                </a:solidFill>
              </a:rPr>
              <a:t>Nurturing development of practical and relevant research, thematic research</a:t>
            </a:r>
          </a:p>
          <a:p>
            <a:pPr lvl="2"/>
            <a:r>
              <a:rPr lang="en-GB" dirty="0">
                <a:solidFill>
                  <a:schemeClr val="accent3"/>
                </a:solidFill>
              </a:rPr>
              <a:t>Easier said than done, incentives and governance issue</a:t>
            </a:r>
          </a:p>
          <a:p>
            <a:pPr lvl="3"/>
            <a:r>
              <a:rPr lang="en-GB" dirty="0">
                <a:solidFill>
                  <a:schemeClr val="accent3"/>
                </a:solidFill>
              </a:rPr>
              <a:t>Asia Centric case-writing, research and ABFER </a:t>
            </a:r>
          </a:p>
          <a:p>
            <a:r>
              <a:rPr lang="en-GB" dirty="0" smtClean="0">
                <a:solidFill>
                  <a:schemeClr val="accent3"/>
                </a:solidFill>
              </a:rPr>
              <a:t>How about using technology in teaching? </a:t>
            </a:r>
          </a:p>
          <a:p>
            <a:pPr lvl="1"/>
            <a:r>
              <a:rPr lang="en-GB" dirty="0" smtClean="0">
                <a:solidFill>
                  <a:schemeClr val="accent3"/>
                </a:solidFill>
              </a:rPr>
              <a:t>Set faculty free, but develop facilities </a:t>
            </a:r>
          </a:p>
        </p:txBody>
      </p:sp>
    </p:spTree>
    <p:extLst>
      <p:ext uri="{BB962C8B-B14F-4D97-AF65-F5344CB8AC3E}">
        <p14:creationId xmlns:p14="http://schemas.microsoft.com/office/powerpoint/2010/main" val="33149263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Challenging adjustments – people’s business</a:t>
            </a:r>
            <a:endParaRPr lang="en-US" dirty="0"/>
          </a:p>
        </p:txBody>
      </p:sp>
      <p:sp>
        <p:nvSpPr>
          <p:cNvPr id="5" name="Content Placeholder 4"/>
          <p:cNvSpPr>
            <a:spLocks noGrp="1"/>
          </p:cNvSpPr>
          <p:nvPr>
            <p:ph idx="1"/>
          </p:nvPr>
        </p:nvSpPr>
        <p:spPr>
          <a:xfrm>
            <a:off x="838199" y="1334279"/>
            <a:ext cx="9187543" cy="4790074"/>
          </a:xfrm>
        </p:spPr>
        <p:txBody>
          <a:bodyPr>
            <a:normAutofit fontScale="92500" lnSpcReduction="20000"/>
          </a:bodyPr>
          <a:lstStyle/>
          <a:p>
            <a:r>
              <a:rPr lang="en-GB" dirty="0" smtClean="0">
                <a:solidFill>
                  <a:schemeClr val="accent3"/>
                </a:solidFill>
              </a:rPr>
              <a:t>Teachers are facilitators </a:t>
            </a:r>
          </a:p>
          <a:p>
            <a:pPr lvl="1"/>
            <a:r>
              <a:rPr lang="en-GB" dirty="0" smtClean="0">
                <a:solidFill>
                  <a:schemeClr val="accent3"/>
                </a:solidFill>
              </a:rPr>
              <a:t>Train students like doctoral students, classes are co-learning platforms</a:t>
            </a:r>
          </a:p>
          <a:p>
            <a:pPr lvl="2"/>
            <a:r>
              <a:rPr lang="en-GB" dirty="0">
                <a:solidFill>
                  <a:schemeClr val="accent3"/>
                </a:solidFill>
              </a:rPr>
              <a:t>Students can study on their own, can do great projects </a:t>
            </a:r>
          </a:p>
          <a:p>
            <a:r>
              <a:rPr lang="en-GB" dirty="0" smtClean="0"/>
              <a:t>Administrators </a:t>
            </a:r>
            <a:r>
              <a:rPr lang="en-GB" dirty="0"/>
              <a:t>need to adopt a train the trainer </a:t>
            </a:r>
            <a:r>
              <a:rPr lang="en-GB" dirty="0" smtClean="0"/>
              <a:t>attitude:</a:t>
            </a:r>
            <a:endParaRPr lang="en-US" dirty="0"/>
          </a:p>
          <a:p>
            <a:pPr lvl="1"/>
            <a:r>
              <a:rPr lang="en-GB" dirty="0" smtClean="0"/>
              <a:t>Faculty </a:t>
            </a:r>
            <a:r>
              <a:rPr lang="en-GB" dirty="0"/>
              <a:t>who are good researchers can teach students</a:t>
            </a:r>
            <a:endParaRPr lang="en-GB" dirty="0" smtClean="0"/>
          </a:p>
          <a:p>
            <a:pPr lvl="2"/>
            <a:r>
              <a:rPr lang="en-GB" dirty="0" smtClean="0"/>
              <a:t>how </a:t>
            </a:r>
            <a:r>
              <a:rPr lang="en-GB" dirty="0"/>
              <a:t>to think because researchers think; </a:t>
            </a:r>
            <a:endParaRPr lang="en-US" dirty="0"/>
          </a:p>
          <a:p>
            <a:pPr lvl="2"/>
            <a:r>
              <a:rPr lang="en-GB" dirty="0"/>
              <a:t>how to ask questions because researchers ask questions; </a:t>
            </a:r>
            <a:endParaRPr lang="en-US" dirty="0"/>
          </a:p>
          <a:p>
            <a:pPr lvl="2"/>
            <a:r>
              <a:rPr lang="en-GB" dirty="0"/>
              <a:t>how to develop and harness intuition because good research relies on intuition;  </a:t>
            </a:r>
            <a:endParaRPr lang="en-US" dirty="0"/>
          </a:p>
          <a:p>
            <a:pPr lvl="2"/>
            <a:r>
              <a:rPr lang="en-GB" dirty="0"/>
              <a:t>how to be creative because researchers have to be creative; </a:t>
            </a:r>
            <a:endParaRPr lang="en-US" dirty="0"/>
          </a:p>
          <a:p>
            <a:pPr lvl="2"/>
            <a:r>
              <a:rPr lang="en-GB" dirty="0"/>
              <a:t>how to judge because researchers have to make judgments; and,</a:t>
            </a:r>
          </a:p>
          <a:p>
            <a:pPr lvl="2"/>
            <a:r>
              <a:rPr lang="en-GB" dirty="0"/>
              <a:t>h</a:t>
            </a:r>
            <a:r>
              <a:rPr lang="en-GB" dirty="0" smtClean="0"/>
              <a:t>ow to care because good research has a positive sense of purpose.</a:t>
            </a:r>
          </a:p>
          <a:p>
            <a:pPr lvl="2"/>
            <a:endParaRPr lang="en-GB" sz="500" dirty="0" smtClean="0">
              <a:solidFill>
                <a:schemeClr val="accent3"/>
              </a:solidFill>
            </a:endParaRPr>
          </a:p>
          <a:p>
            <a:pPr lvl="1"/>
            <a:r>
              <a:rPr lang="en-GB" dirty="0">
                <a:solidFill>
                  <a:schemeClr val="accent3"/>
                </a:solidFill>
              </a:rPr>
              <a:t>Nurturing development of practical and relevant research, thematic research</a:t>
            </a:r>
          </a:p>
          <a:p>
            <a:pPr lvl="2"/>
            <a:r>
              <a:rPr lang="en-GB" dirty="0">
                <a:solidFill>
                  <a:schemeClr val="accent3"/>
                </a:solidFill>
              </a:rPr>
              <a:t>Easier said than done, incentives and governance issue</a:t>
            </a:r>
          </a:p>
          <a:p>
            <a:pPr lvl="3"/>
            <a:r>
              <a:rPr lang="en-GB" dirty="0">
                <a:solidFill>
                  <a:schemeClr val="accent3"/>
                </a:solidFill>
              </a:rPr>
              <a:t>Asia Centric case-writing, research and ABFER </a:t>
            </a:r>
          </a:p>
          <a:p>
            <a:r>
              <a:rPr lang="en-GB" dirty="0" smtClean="0">
                <a:solidFill>
                  <a:schemeClr val="accent3"/>
                </a:solidFill>
              </a:rPr>
              <a:t>How about using technology in teaching? </a:t>
            </a:r>
          </a:p>
          <a:p>
            <a:pPr lvl="1"/>
            <a:r>
              <a:rPr lang="en-GB" dirty="0" smtClean="0">
                <a:solidFill>
                  <a:schemeClr val="accent3"/>
                </a:solidFill>
              </a:rPr>
              <a:t>Set faculty free, but develop facilities </a:t>
            </a:r>
          </a:p>
        </p:txBody>
      </p:sp>
    </p:spTree>
    <p:extLst>
      <p:ext uri="{BB962C8B-B14F-4D97-AF65-F5344CB8AC3E}">
        <p14:creationId xmlns:p14="http://schemas.microsoft.com/office/powerpoint/2010/main" val="42006755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Challenging adjustments – people’s business</a:t>
            </a:r>
            <a:endParaRPr lang="en-US" dirty="0"/>
          </a:p>
        </p:txBody>
      </p:sp>
      <p:sp>
        <p:nvSpPr>
          <p:cNvPr id="5" name="Content Placeholder 4"/>
          <p:cNvSpPr>
            <a:spLocks noGrp="1"/>
          </p:cNvSpPr>
          <p:nvPr>
            <p:ph idx="1"/>
          </p:nvPr>
        </p:nvSpPr>
        <p:spPr>
          <a:xfrm>
            <a:off x="838199" y="1334279"/>
            <a:ext cx="9187543" cy="4790074"/>
          </a:xfrm>
        </p:spPr>
        <p:txBody>
          <a:bodyPr>
            <a:normAutofit fontScale="92500" lnSpcReduction="20000"/>
          </a:bodyPr>
          <a:lstStyle/>
          <a:p>
            <a:r>
              <a:rPr lang="en-GB" dirty="0" smtClean="0">
                <a:solidFill>
                  <a:schemeClr val="accent3"/>
                </a:solidFill>
              </a:rPr>
              <a:t>Teachers are facilitators </a:t>
            </a:r>
          </a:p>
          <a:p>
            <a:pPr lvl="1"/>
            <a:r>
              <a:rPr lang="en-GB" dirty="0" smtClean="0">
                <a:solidFill>
                  <a:schemeClr val="accent3"/>
                </a:solidFill>
              </a:rPr>
              <a:t>Train students like doctoral students, classes are co-learning platforms</a:t>
            </a:r>
          </a:p>
          <a:p>
            <a:pPr lvl="2"/>
            <a:r>
              <a:rPr lang="en-GB" dirty="0">
                <a:solidFill>
                  <a:schemeClr val="accent3"/>
                </a:solidFill>
              </a:rPr>
              <a:t>Students can study on their own, can do great projects </a:t>
            </a:r>
          </a:p>
          <a:p>
            <a:r>
              <a:rPr lang="en-GB" dirty="0" smtClean="0"/>
              <a:t>Administrators </a:t>
            </a:r>
            <a:r>
              <a:rPr lang="en-GB" dirty="0"/>
              <a:t>need to adopt a train the trainer </a:t>
            </a:r>
            <a:r>
              <a:rPr lang="en-GB" dirty="0" smtClean="0"/>
              <a:t>attitude:</a:t>
            </a:r>
            <a:endParaRPr lang="en-US" dirty="0"/>
          </a:p>
          <a:p>
            <a:pPr lvl="1"/>
            <a:r>
              <a:rPr lang="en-GB" dirty="0" smtClean="0">
                <a:solidFill>
                  <a:schemeClr val="accent3"/>
                </a:solidFill>
              </a:rPr>
              <a:t>Faculty </a:t>
            </a:r>
            <a:r>
              <a:rPr lang="en-GB" dirty="0">
                <a:solidFill>
                  <a:schemeClr val="accent3"/>
                </a:solidFill>
              </a:rPr>
              <a:t>who are good researchers can teach students</a:t>
            </a:r>
            <a:endParaRPr lang="en-GB" dirty="0" smtClean="0">
              <a:solidFill>
                <a:schemeClr val="accent3"/>
              </a:solidFill>
            </a:endParaRPr>
          </a:p>
          <a:p>
            <a:pPr lvl="2"/>
            <a:r>
              <a:rPr lang="en-GB" dirty="0" smtClean="0">
                <a:solidFill>
                  <a:schemeClr val="accent3"/>
                </a:solidFill>
              </a:rPr>
              <a:t>how </a:t>
            </a:r>
            <a:r>
              <a:rPr lang="en-GB" dirty="0">
                <a:solidFill>
                  <a:schemeClr val="accent3"/>
                </a:solidFill>
              </a:rPr>
              <a:t>to think because researchers think; </a:t>
            </a:r>
            <a:endParaRPr lang="en-US" dirty="0">
              <a:solidFill>
                <a:schemeClr val="accent3"/>
              </a:solidFill>
            </a:endParaRPr>
          </a:p>
          <a:p>
            <a:pPr lvl="2"/>
            <a:r>
              <a:rPr lang="en-GB" dirty="0">
                <a:solidFill>
                  <a:schemeClr val="accent3"/>
                </a:solidFill>
              </a:rPr>
              <a:t>how to ask questions because researchers ask questions; </a:t>
            </a:r>
            <a:endParaRPr lang="en-US" dirty="0">
              <a:solidFill>
                <a:schemeClr val="accent3"/>
              </a:solidFill>
            </a:endParaRPr>
          </a:p>
          <a:p>
            <a:pPr lvl="2"/>
            <a:r>
              <a:rPr lang="en-GB" dirty="0">
                <a:solidFill>
                  <a:schemeClr val="accent3"/>
                </a:solidFill>
              </a:rPr>
              <a:t>how to develop and harness intuition because good research relies on intuition;  </a:t>
            </a:r>
            <a:endParaRPr lang="en-US" dirty="0">
              <a:solidFill>
                <a:schemeClr val="accent3"/>
              </a:solidFill>
            </a:endParaRPr>
          </a:p>
          <a:p>
            <a:pPr lvl="2"/>
            <a:r>
              <a:rPr lang="en-GB" dirty="0">
                <a:solidFill>
                  <a:schemeClr val="accent3"/>
                </a:solidFill>
              </a:rPr>
              <a:t>how to be creative because researchers have to be creative; </a:t>
            </a:r>
            <a:endParaRPr lang="en-US" dirty="0">
              <a:solidFill>
                <a:schemeClr val="accent3"/>
              </a:solidFill>
            </a:endParaRPr>
          </a:p>
          <a:p>
            <a:pPr lvl="2"/>
            <a:r>
              <a:rPr lang="en-GB" dirty="0">
                <a:solidFill>
                  <a:schemeClr val="accent3"/>
                </a:solidFill>
              </a:rPr>
              <a:t>how to judge because researchers have to make judgments; and,</a:t>
            </a:r>
          </a:p>
          <a:p>
            <a:pPr lvl="2"/>
            <a:r>
              <a:rPr lang="en-GB" dirty="0">
                <a:solidFill>
                  <a:schemeClr val="accent3"/>
                </a:solidFill>
              </a:rPr>
              <a:t>h</a:t>
            </a:r>
            <a:r>
              <a:rPr lang="en-GB" dirty="0" smtClean="0">
                <a:solidFill>
                  <a:schemeClr val="accent3"/>
                </a:solidFill>
              </a:rPr>
              <a:t>ow to care because good research has a positive sense of purpose.</a:t>
            </a:r>
          </a:p>
          <a:p>
            <a:pPr lvl="2"/>
            <a:endParaRPr lang="en-GB" sz="500" dirty="0" smtClean="0">
              <a:solidFill>
                <a:schemeClr val="accent3"/>
              </a:solidFill>
            </a:endParaRPr>
          </a:p>
          <a:p>
            <a:pPr lvl="1"/>
            <a:r>
              <a:rPr lang="en-GB" dirty="0"/>
              <a:t>Nurturing development of practical and relevant research, thematic research</a:t>
            </a:r>
          </a:p>
          <a:p>
            <a:pPr lvl="2"/>
            <a:r>
              <a:rPr lang="en-GB" dirty="0"/>
              <a:t>Easier said than done, incentives and governance issue</a:t>
            </a:r>
          </a:p>
          <a:p>
            <a:pPr lvl="3"/>
            <a:r>
              <a:rPr lang="en-GB" dirty="0"/>
              <a:t>Asia Centric case-writing, research and ABFER </a:t>
            </a:r>
          </a:p>
          <a:p>
            <a:r>
              <a:rPr lang="en-GB" dirty="0" smtClean="0">
                <a:solidFill>
                  <a:schemeClr val="accent3"/>
                </a:solidFill>
              </a:rPr>
              <a:t>How about using technology in teaching? </a:t>
            </a:r>
          </a:p>
          <a:p>
            <a:pPr lvl="1"/>
            <a:r>
              <a:rPr lang="en-GB" dirty="0" smtClean="0">
                <a:solidFill>
                  <a:schemeClr val="accent3"/>
                </a:solidFill>
              </a:rPr>
              <a:t>Set faculty free, but develop facilities </a:t>
            </a:r>
          </a:p>
        </p:txBody>
      </p:sp>
    </p:spTree>
    <p:extLst>
      <p:ext uri="{BB962C8B-B14F-4D97-AF65-F5344CB8AC3E}">
        <p14:creationId xmlns:p14="http://schemas.microsoft.com/office/powerpoint/2010/main" val="31270269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Challenging adjustments – people’s business</a:t>
            </a:r>
            <a:endParaRPr lang="en-US" dirty="0"/>
          </a:p>
        </p:txBody>
      </p:sp>
      <p:sp>
        <p:nvSpPr>
          <p:cNvPr id="5" name="Content Placeholder 4"/>
          <p:cNvSpPr>
            <a:spLocks noGrp="1"/>
          </p:cNvSpPr>
          <p:nvPr>
            <p:ph idx="1"/>
          </p:nvPr>
        </p:nvSpPr>
        <p:spPr>
          <a:xfrm>
            <a:off x="838199" y="1334279"/>
            <a:ext cx="9187543" cy="4790074"/>
          </a:xfrm>
        </p:spPr>
        <p:txBody>
          <a:bodyPr>
            <a:normAutofit fontScale="92500" lnSpcReduction="20000"/>
          </a:bodyPr>
          <a:lstStyle/>
          <a:p>
            <a:r>
              <a:rPr lang="en-GB" dirty="0" smtClean="0">
                <a:solidFill>
                  <a:schemeClr val="accent3"/>
                </a:solidFill>
              </a:rPr>
              <a:t>Teachers are facilitators </a:t>
            </a:r>
          </a:p>
          <a:p>
            <a:pPr lvl="1"/>
            <a:r>
              <a:rPr lang="en-GB" dirty="0" smtClean="0">
                <a:solidFill>
                  <a:schemeClr val="accent3"/>
                </a:solidFill>
              </a:rPr>
              <a:t>Train students like doctoral students, classes are co-learning platforms</a:t>
            </a:r>
          </a:p>
          <a:p>
            <a:pPr lvl="2"/>
            <a:r>
              <a:rPr lang="en-GB" dirty="0">
                <a:solidFill>
                  <a:schemeClr val="accent3"/>
                </a:solidFill>
              </a:rPr>
              <a:t>Students can study on their own, can do great projects </a:t>
            </a:r>
          </a:p>
          <a:p>
            <a:r>
              <a:rPr lang="en-GB" dirty="0" smtClean="0">
                <a:solidFill>
                  <a:schemeClr val="accent3"/>
                </a:solidFill>
              </a:rPr>
              <a:t>Administrators </a:t>
            </a:r>
            <a:r>
              <a:rPr lang="en-GB" dirty="0">
                <a:solidFill>
                  <a:schemeClr val="accent3"/>
                </a:solidFill>
              </a:rPr>
              <a:t>need to adopt a train the trainer </a:t>
            </a:r>
            <a:r>
              <a:rPr lang="en-GB" dirty="0" smtClean="0">
                <a:solidFill>
                  <a:schemeClr val="accent3"/>
                </a:solidFill>
              </a:rPr>
              <a:t>attitude:</a:t>
            </a:r>
            <a:endParaRPr lang="en-US" dirty="0">
              <a:solidFill>
                <a:schemeClr val="accent3"/>
              </a:solidFill>
            </a:endParaRPr>
          </a:p>
          <a:p>
            <a:pPr lvl="1"/>
            <a:r>
              <a:rPr lang="en-GB" dirty="0" smtClean="0">
                <a:solidFill>
                  <a:schemeClr val="accent3"/>
                </a:solidFill>
              </a:rPr>
              <a:t>Faculty </a:t>
            </a:r>
            <a:r>
              <a:rPr lang="en-GB" dirty="0">
                <a:solidFill>
                  <a:schemeClr val="accent3"/>
                </a:solidFill>
              </a:rPr>
              <a:t>who are good researchers can teach students</a:t>
            </a:r>
            <a:endParaRPr lang="en-GB" dirty="0" smtClean="0">
              <a:solidFill>
                <a:schemeClr val="accent3"/>
              </a:solidFill>
            </a:endParaRPr>
          </a:p>
          <a:p>
            <a:pPr lvl="2"/>
            <a:r>
              <a:rPr lang="en-GB" dirty="0" smtClean="0">
                <a:solidFill>
                  <a:schemeClr val="accent3"/>
                </a:solidFill>
              </a:rPr>
              <a:t>how </a:t>
            </a:r>
            <a:r>
              <a:rPr lang="en-GB" dirty="0">
                <a:solidFill>
                  <a:schemeClr val="accent3"/>
                </a:solidFill>
              </a:rPr>
              <a:t>to think because researchers think; </a:t>
            </a:r>
            <a:endParaRPr lang="en-US" dirty="0">
              <a:solidFill>
                <a:schemeClr val="accent3"/>
              </a:solidFill>
            </a:endParaRPr>
          </a:p>
          <a:p>
            <a:pPr lvl="2"/>
            <a:r>
              <a:rPr lang="en-GB" dirty="0">
                <a:solidFill>
                  <a:schemeClr val="accent3"/>
                </a:solidFill>
              </a:rPr>
              <a:t>how to ask questions because researchers ask questions; </a:t>
            </a:r>
            <a:endParaRPr lang="en-US" dirty="0">
              <a:solidFill>
                <a:schemeClr val="accent3"/>
              </a:solidFill>
            </a:endParaRPr>
          </a:p>
          <a:p>
            <a:pPr lvl="2"/>
            <a:r>
              <a:rPr lang="en-GB" dirty="0">
                <a:solidFill>
                  <a:schemeClr val="accent3"/>
                </a:solidFill>
              </a:rPr>
              <a:t>how to develop and harness intuition because good research relies on intuition;  </a:t>
            </a:r>
            <a:endParaRPr lang="en-US" dirty="0">
              <a:solidFill>
                <a:schemeClr val="accent3"/>
              </a:solidFill>
            </a:endParaRPr>
          </a:p>
          <a:p>
            <a:pPr lvl="2"/>
            <a:r>
              <a:rPr lang="en-GB" dirty="0">
                <a:solidFill>
                  <a:schemeClr val="accent3"/>
                </a:solidFill>
              </a:rPr>
              <a:t>how to be creative because researchers have to be creative; </a:t>
            </a:r>
            <a:endParaRPr lang="en-US" dirty="0">
              <a:solidFill>
                <a:schemeClr val="accent3"/>
              </a:solidFill>
            </a:endParaRPr>
          </a:p>
          <a:p>
            <a:pPr lvl="2"/>
            <a:r>
              <a:rPr lang="en-GB" dirty="0">
                <a:solidFill>
                  <a:schemeClr val="accent3"/>
                </a:solidFill>
              </a:rPr>
              <a:t>how to judge because researchers have to make judgments; and,</a:t>
            </a:r>
          </a:p>
          <a:p>
            <a:pPr lvl="2"/>
            <a:r>
              <a:rPr lang="en-GB" dirty="0">
                <a:solidFill>
                  <a:schemeClr val="accent3"/>
                </a:solidFill>
              </a:rPr>
              <a:t>h</a:t>
            </a:r>
            <a:r>
              <a:rPr lang="en-GB" dirty="0" smtClean="0">
                <a:solidFill>
                  <a:schemeClr val="accent3"/>
                </a:solidFill>
              </a:rPr>
              <a:t>ow to care because good research has a positive sense of purpose.</a:t>
            </a:r>
          </a:p>
          <a:p>
            <a:pPr lvl="2"/>
            <a:endParaRPr lang="en-GB" sz="500" dirty="0" smtClean="0">
              <a:solidFill>
                <a:schemeClr val="accent3"/>
              </a:solidFill>
            </a:endParaRPr>
          </a:p>
          <a:p>
            <a:pPr lvl="1"/>
            <a:r>
              <a:rPr lang="en-GB" dirty="0">
                <a:solidFill>
                  <a:schemeClr val="accent3"/>
                </a:solidFill>
              </a:rPr>
              <a:t>Nurturing development of practical and relevant research, thematic research</a:t>
            </a:r>
          </a:p>
          <a:p>
            <a:pPr lvl="2"/>
            <a:r>
              <a:rPr lang="en-GB" dirty="0">
                <a:solidFill>
                  <a:schemeClr val="accent3"/>
                </a:solidFill>
              </a:rPr>
              <a:t>Easier said than done, incentives and governance issue</a:t>
            </a:r>
          </a:p>
          <a:p>
            <a:pPr lvl="3"/>
            <a:r>
              <a:rPr lang="en-GB" dirty="0">
                <a:solidFill>
                  <a:schemeClr val="accent3"/>
                </a:solidFill>
              </a:rPr>
              <a:t>Asia Centric case-writing, research and ABFER </a:t>
            </a:r>
          </a:p>
          <a:p>
            <a:r>
              <a:rPr lang="en-GB" dirty="0" smtClean="0"/>
              <a:t>How about using technology in teaching? </a:t>
            </a:r>
          </a:p>
          <a:p>
            <a:pPr lvl="1"/>
            <a:r>
              <a:rPr lang="en-GB" dirty="0" smtClean="0"/>
              <a:t>Set faculty free, but develop facilities </a:t>
            </a:r>
          </a:p>
        </p:txBody>
      </p:sp>
    </p:spTree>
    <p:extLst>
      <p:ext uri="{BB962C8B-B14F-4D97-AF65-F5344CB8AC3E}">
        <p14:creationId xmlns:p14="http://schemas.microsoft.com/office/powerpoint/2010/main" val="7449272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3097534" y="1063823"/>
          <a:ext cx="6477000" cy="4775200"/>
        </p:xfrm>
        <a:graphic>
          <a:graphicData uri="http://schemas.openxmlformats.org/drawingml/2006/table">
            <a:tbl>
              <a:tblPr firstRow="1" bandRow="1">
                <a:tableStyleId>{5C22544A-7EE6-4342-B048-85BDC9FD1C3A}</a:tableStyleId>
              </a:tblPr>
              <a:tblGrid>
                <a:gridCol w="3238500"/>
                <a:gridCol w="3238500"/>
              </a:tblGrid>
              <a:tr h="2387600">
                <a:tc>
                  <a:txBody>
                    <a:bodyPr/>
                    <a:lstStyle/>
                    <a:p>
                      <a:endParaRPr lang="en-SG" dirty="0"/>
                    </a:p>
                  </a:txBody>
                  <a:tcPr/>
                </a:tc>
                <a:tc>
                  <a:txBody>
                    <a:bodyPr/>
                    <a:lstStyle/>
                    <a:p>
                      <a:endParaRPr lang="en-SG" dirty="0"/>
                    </a:p>
                  </a:txBody>
                  <a:tcPr/>
                </a:tc>
              </a:tr>
              <a:tr h="2387600">
                <a:tc>
                  <a:txBody>
                    <a:bodyPr/>
                    <a:lstStyle/>
                    <a:p>
                      <a:endParaRPr lang="en-SG" dirty="0"/>
                    </a:p>
                  </a:txBody>
                  <a:tcPr/>
                </a:tc>
                <a:tc>
                  <a:txBody>
                    <a:bodyPr/>
                    <a:lstStyle/>
                    <a:p>
                      <a:endParaRPr lang="en-SG" dirty="0"/>
                    </a:p>
                  </a:txBody>
                  <a:tcPr/>
                </a:tc>
              </a:tr>
            </a:tbl>
          </a:graphicData>
        </a:graphic>
      </p:graphicFrame>
      <p:sp>
        <p:nvSpPr>
          <p:cNvPr id="3" name="TextBox 2"/>
          <p:cNvSpPr txBox="1"/>
          <p:nvPr/>
        </p:nvSpPr>
        <p:spPr>
          <a:xfrm>
            <a:off x="9345937" y="6000690"/>
            <a:ext cx="979755" cy="400110"/>
          </a:xfrm>
          <a:prstGeom prst="rect">
            <a:avLst/>
          </a:prstGeom>
          <a:noFill/>
        </p:spPr>
        <p:txBody>
          <a:bodyPr wrap="none" rtlCol="0">
            <a:spAutoFit/>
          </a:bodyPr>
          <a:lstStyle/>
          <a:p>
            <a:r>
              <a:rPr lang="en-SG" sz="2000" b="1" dirty="0">
                <a:solidFill>
                  <a:srgbClr val="C00000"/>
                </a:solidFill>
                <a:effectLst>
                  <a:outerShdw blurRad="38100" dist="38100" dir="2700000" algn="tl">
                    <a:srgbClr val="000000">
                      <a:alpha val="43137"/>
                    </a:srgbClr>
                  </a:outerShdw>
                </a:effectLst>
              </a:rPr>
              <a:t>In Class</a:t>
            </a:r>
          </a:p>
        </p:txBody>
      </p:sp>
      <p:sp>
        <p:nvSpPr>
          <p:cNvPr id="4" name="TextBox 3"/>
          <p:cNvSpPr txBox="1"/>
          <p:nvPr/>
        </p:nvSpPr>
        <p:spPr>
          <a:xfrm>
            <a:off x="1698408" y="1187917"/>
            <a:ext cx="1050288" cy="400110"/>
          </a:xfrm>
          <a:prstGeom prst="rect">
            <a:avLst/>
          </a:prstGeom>
          <a:noFill/>
        </p:spPr>
        <p:txBody>
          <a:bodyPr wrap="none" rtlCol="0">
            <a:spAutoFit/>
          </a:bodyPr>
          <a:lstStyle/>
          <a:p>
            <a:r>
              <a:rPr lang="en-SG" sz="2000" b="1" dirty="0">
                <a:solidFill>
                  <a:srgbClr val="C00000"/>
                </a:solidFill>
                <a:effectLst>
                  <a:outerShdw blurRad="38100" dist="38100" dir="2700000" algn="tl">
                    <a:srgbClr val="000000">
                      <a:alpha val="43137"/>
                    </a:srgbClr>
                  </a:outerShdw>
                </a:effectLst>
              </a:rPr>
              <a:t> On Line</a:t>
            </a:r>
          </a:p>
        </p:txBody>
      </p:sp>
      <p:sp>
        <p:nvSpPr>
          <p:cNvPr id="5" name="TextBox 4"/>
          <p:cNvSpPr txBox="1"/>
          <p:nvPr/>
        </p:nvSpPr>
        <p:spPr>
          <a:xfrm>
            <a:off x="1701456" y="1922266"/>
            <a:ext cx="1093954" cy="338554"/>
          </a:xfrm>
          <a:prstGeom prst="rect">
            <a:avLst/>
          </a:prstGeom>
          <a:noFill/>
        </p:spPr>
        <p:txBody>
          <a:bodyPr wrap="none" rtlCol="0">
            <a:spAutoFit/>
          </a:bodyPr>
          <a:lstStyle/>
          <a:p>
            <a:r>
              <a:rPr lang="en-SG" sz="1600" b="1" dirty="0">
                <a:solidFill>
                  <a:srgbClr val="0070C0"/>
                </a:solidFill>
                <a:effectLst>
                  <a:outerShdw blurRad="38100" dist="38100" dir="2700000" algn="tl">
                    <a:srgbClr val="000000">
                      <a:alpha val="43137"/>
                    </a:srgbClr>
                  </a:outerShdw>
                </a:effectLst>
              </a:rPr>
              <a:t>Interactive</a:t>
            </a:r>
          </a:p>
        </p:txBody>
      </p:sp>
      <p:sp>
        <p:nvSpPr>
          <p:cNvPr id="6" name="TextBox 5"/>
          <p:cNvSpPr txBox="1"/>
          <p:nvPr/>
        </p:nvSpPr>
        <p:spPr>
          <a:xfrm>
            <a:off x="1802137" y="4596683"/>
            <a:ext cx="800219" cy="338554"/>
          </a:xfrm>
          <a:prstGeom prst="rect">
            <a:avLst/>
          </a:prstGeom>
          <a:noFill/>
        </p:spPr>
        <p:txBody>
          <a:bodyPr wrap="none" rtlCol="0">
            <a:spAutoFit/>
          </a:bodyPr>
          <a:lstStyle/>
          <a:p>
            <a:r>
              <a:rPr lang="en-SG" sz="1600" b="1" dirty="0">
                <a:solidFill>
                  <a:srgbClr val="0070C0"/>
                </a:solidFill>
                <a:effectLst>
                  <a:outerShdw blurRad="38100" dist="38100" dir="2700000" algn="tl">
                    <a:srgbClr val="000000">
                      <a:alpha val="43137"/>
                    </a:srgbClr>
                  </a:outerShdw>
                </a:effectLst>
              </a:rPr>
              <a:t>Guided</a:t>
            </a:r>
          </a:p>
        </p:txBody>
      </p:sp>
      <p:sp>
        <p:nvSpPr>
          <p:cNvPr id="7" name="TextBox 6"/>
          <p:cNvSpPr txBox="1"/>
          <p:nvPr/>
        </p:nvSpPr>
        <p:spPr>
          <a:xfrm>
            <a:off x="3990758" y="6049089"/>
            <a:ext cx="1316579" cy="338554"/>
          </a:xfrm>
          <a:prstGeom prst="rect">
            <a:avLst/>
          </a:prstGeom>
          <a:noFill/>
        </p:spPr>
        <p:txBody>
          <a:bodyPr wrap="none" rtlCol="0">
            <a:spAutoFit/>
          </a:bodyPr>
          <a:lstStyle/>
          <a:p>
            <a:r>
              <a:rPr lang="en-SG" sz="1600" b="1" dirty="0">
                <a:solidFill>
                  <a:srgbClr val="0070C0"/>
                </a:solidFill>
                <a:effectLst>
                  <a:outerShdw blurRad="38100" dist="38100" dir="2700000" algn="tl">
                    <a:srgbClr val="000000">
                      <a:alpha val="43137"/>
                    </a:srgbClr>
                  </a:outerShdw>
                </a:effectLst>
              </a:rPr>
              <a:t>Unstructured</a:t>
            </a:r>
          </a:p>
        </p:txBody>
      </p:sp>
      <p:sp>
        <p:nvSpPr>
          <p:cNvPr id="8" name="TextBox 7"/>
          <p:cNvSpPr txBox="1"/>
          <p:nvPr/>
        </p:nvSpPr>
        <p:spPr>
          <a:xfrm>
            <a:off x="7517137" y="6045061"/>
            <a:ext cx="1089657" cy="338554"/>
          </a:xfrm>
          <a:prstGeom prst="rect">
            <a:avLst/>
          </a:prstGeom>
          <a:noFill/>
        </p:spPr>
        <p:txBody>
          <a:bodyPr wrap="none" rtlCol="0">
            <a:spAutoFit/>
          </a:bodyPr>
          <a:lstStyle/>
          <a:p>
            <a:r>
              <a:rPr lang="en-SG" sz="1600" b="1" dirty="0">
                <a:solidFill>
                  <a:srgbClr val="0070C0"/>
                </a:solidFill>
                <a:effectLst>
                  <a:outerShdw blurRad="38100" dist="38100" dir="2700000" algn="tl">
                    <a:srgbClr val="000000">
                      <a:alpha val="43137"/>
                    </a:srgbClr>
                  </a:outerShdw>
                </a:effectLst>
              </a:rPr>
              <a:t>Structured</a:t>
            </a:r>
          </a:p>
        </p:txBody>
      </p:sp>
      <p:pic>
        <p:nvPicPr>
          <p:cNvPr id="9" name="Picture 2" descr="http://www.nus.edu.sg/oam/images/UndergraduateProgrammeBanner.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30732" y="4034922"/>
            <a:ext cx="2831834" cy="113273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upload.wikimedia.org/wikipedia/commons/8/83/Awesome_PBL_group.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30934" y="3910883"/>
            <a:ext cx="1828800" cy="1371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545975" y="3549205"/>
            <a:ext cx="1115305" cy="338554"/>
          </a:xfrm>
          <a:prstGeom prst="rect">
            <a:avLst/>
          </a:prstGeom>
          <a:noFill/>
        </p:spPr>
        <p:txBody>
          <a:bodyPr wrap="none" rtlCol="0">
            <a:spAutoFit/>
          </a:bodyPr>
          <a:lstStyle/>
          <a:p>
            <a:r>
              <a:rPr lang="en-SG" sz="1600" b="1" i="1" dirty="0"/>
              <a:t>Traditional</a:t>
            </a:r>
          </a:p>
        </p:txBody>
      </p:sp>
      <p:sp>
        <p:nvSpPr>
          <p:cNvPr id="12" name="TextBox 11"/>
          <p:cNvSpPr txBox="1"/>
          <p:nvPr/>
        </p:nvSpPr>
        <p:spPr>
          <a:xfrm>
            <a:off x="3630937" y="3516939"/>
            <a:ext cx="1157689" cy="338554"/>
          </a:xfrm>
          <a:prstGeom prst="rect">
            <a:avLst/>
          </a:prstGeom>
          <a:noFill/>
        </p:spPr>
        <p:txBody>
          <a:bodyPr wrap="none" rtlCol="0">
            <a:spAutoFit/>
          </a:bodyPr>
          <a:lstStyle/>
          <a:p>
            <a:r>
              <a:rPr lang="en-SG" sz="1600" b="1" i="1" dirty="0"/>
              <a:t>Case-Based</a:t>
            </a:r>
          </a:p>
        </p:txBody>
      </p:sp>
      <p:sp>
        <p:nvSpPr>
          <p:cNvPr id="11" name="TextBox 10"/>
          <p:cNvSpPr txBox="1"/>
          <p:nvPr/>
        </p:nvSpPr>
        <p:spPr>
          <a:xfrm>
            <a:off x="6581157" y="5247094"/>
            <a:ext cx="2730989" cy="276999"/>
          </a:xfrm>
          <a:prstGeom prst="rect">
            <a:avLst/>
          </a:prstGeom>
          <a:noFill/>
        </p:spPr>
        <p:txBody>
          <a:bodyPr wrap="square" rtlCol="0">
            <a:spAutoFit/>
          </a:bodyPr>
          <a:lstStyle/>
          <a:p>
            <a:r>
              <a:rPr lang="en-SG" sz="1200" dirty="0"/>
              <a:t>Suitable for students new to the subject</a:t>
            </a:r>
          </a:p>
        </p:txBody>
      </p:sp>
      <p:sp>
        <p:nvSpPr>
          <p:cNvPr id="14" name="TextBox 13"/>
          <p:cNvSpPr txBox="1"/>
          <p:nvPr/>
        </p:nvSpPr>
        <p:spPr>
          <a:xfrm>
            <a:off x="3326137" y="5280850"/>
            <a:ext cx="2730989" cy="461665"/>
          </a:xfrm>
          <a:prstGeom prst="rect">
            <a:avLst/>
          </a:prstGeom>
          <a:noFill/>
        </p:spPr>
        <p:txBody>
          <a:bodyPr wrap="square" rtlCol="0">
            <a:spAutoFit/>
          </a:bodyPr>
          <a:lstStyle/>
          <a:p>
            <a:r>
              <a:rPr lang="en-SG" sz="1200" dirty="0"/>
              <a:t>Suitable for students with relevant expertise</a:t>
            </a:r>
          </a:p>
        </p:txBody>
      </p:sp>
      <p:sp>
        <p:nvSpPr>
          <p:cNvPr id="15" name="TextBox 14"/>
          <p:cNvSpPr txBox="1"/>
          <p:nvPr/>
        </p:nvSpPr>
        <p:spPr>
          <a:xfrm>
            <a:off x="3707137" y="1140023"/>
            <a:ext cx="1733167" cy="338554"/>
          </a:xfrm>
          <a:prstGeom prst="rect">
            <a:avLst/>
          </a:prstGeom>
          <a:noFill/>
        </p:spPr>
        <p:txBody>
          <a:bodyPr wrap="none" rtlCol="0">
            <a:spAutoFit/>
          </a:bodyPr>
          <a:lstStyle/>
          <a:p>
            <a:r>
              <a:rPr lang="en-SG" sz="1600" b="1" i="1" dirty="0">
                <a:solidFill>
                  <a:schemeClr val="bg1"/>
                </a:solidFill>
              </a:rPr>
              <a:t>Flipped Classroom</a:t>
            </a:r>
          </a:p>
        </p:txBody>
      </p:sp>
      <p:sp>
        <p:nvSpPr>
          <p:cNvPr id="16" name="TextBox 15"/>
          <p:cNvSpPr txBox="1"/>
          <p:nvPr/>
        </p:nvSpPr>
        <p:spPr>
          <a:xfrm>
            <a:off x="3326134" y="2893906"/>
            <a:ext cx="2895600" cy="461665"/>
          </a:xfrm>
          <a:prstGeom prst="rect">
            <a:avLst/>
          </a:prstGeom>
          <a:noFill/>
        </p:spPr>
        <p:txBody>
          <a:bodyPr wrap="square" rtlCol="0">
            <a:spAutoFit/>
          </a:bodyPr>
          <a:lstStyle/>
          <a:p>
            <a:r>
              <a:rPr lang="en-SG" sz="1200" dirty="0">
                <a:solidFill>
                  <a:schemeClr val="bg1"/>
                </a:solidFill>
              </a:rPr>
              <a:t>Suitable for students with some familiarity with the issues </a:t>
            </a:r>
          </a:p>
        </p:txBody>
      </p:sp>
      <p:sp>
        <p:nvSpPr>
          <p:cNvPr id="17" name="TextBox 16"/>
          <p:cNvSpPr txBox="1"/>
          <p:nvPr/>
        </p:nvSpPr>
        <p:spPr>
          <a:xfrm>
            <a:off x="6907534" y="1148923"/>
            <a:ext cx="1805302" cy="338554"/>
          </a:xfrm>
          <a:prstGeom prst="rect">
            <a:avLst/>
          </a:prstGeom>
          <a:noFill/>
        </p:spPr>
        <p:txBody>
          <a:bodyPr wrap="none" rtlCol="0">
            <a:spAutoFit/>
          </a:bodyPr>
          <a:lstStyle/>
          <a:p>
            <a:r>
              <a:rPr lang="en-SG" sz="1600" b="1" i="1" dirty="0">
                <a:solidFill>
                  <a:schemeClr val="bg1"/>
                </a:solidFill>
              </a:rPr>
              <a:t>Blended Classroom</a:t>
            </a:r>
          </a:p>
        </p:txBody>
      </p:sp>
      <p:sp>
        <p:nvSpPr>
          <p:cNvPr id="18" name="TextBox 17"/>
          <p:cNvSpPr txBox="1"/>
          <p:nvPr/>
        </p:nvSpPr>
        <p:spPr>
          <a:xfrm>
            <a:off x="6526534" y="2902806"/>
            <a:ext cx="2895600" cy="461665"/>
          </a:xfrm>
          <a:prstGeom prst="rect">
            <a:avLst/>
          </a:prstGeom>
          <a:noFill/>
        </p:spPr>
        <p:txBody>
          <a:bodyPr wrap="square" rtlCol="0">
            <a:spAutoFit/>
          </a:bodyPr>
          <a:lstStyle/>
          <a:p>
            <a:r>
              <a:rPr lang="en-SG" sz="1200" dirty="0">
                <a:solidFill>
                  <a:schemeClr val="bg1"/>
                </a:solidFill>
              </a:rPr>
              <a:t>Suitable for students with some familiarity with the issues </a:t>
            </a:r>
          </a:p>
        </p:txBody>
      </p:sp>
      <p:sp>
        <p:nvSpPr>
          <p:cNvPr id="13" name="AutoShape 4" descr="Image result for flipped college classroom"/>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G" dirty="0"/>
          </a:p>
        </p:txBody>
      </p:sp>
      <p:pic>
        <p:nvPicPr>
          <p:cNvPr id="1030" name="Picture 6" descr="http://at.blogs.wm.edu/files/2013/10/8748391404_bb694e6344_o-1024x57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2123" y="1658186"/>
            <a:ext cx="2086422" cy="11715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encrypted-tbn0.gstatic.com/images?q=tbn:ANd9GcTKxBQjQA1UzkLicupYMCtuUyMyrOGh6cpQFJrmqosD7oo0bTyq"/>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92935" y="1588027"/>
            <a:ext cx="2123482" cy="1306758"/>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p:nvSpPr>
        <p:spPr>
          <a:xfrm>
            <a:off x="2011186" y="23180"/>
            <a:ext cx="8158580" cy="954107"/>
          </a:xfrm>
          <a:prstGeom prst="rect">
            <a:avLst/>
          </a:prstGeom>
        </p:spPr>
        <p:txBody>
          <a:bodyPr wrap="none">
            <a:spAutoFit/>
          </a:bodyPr>
          <a:lstStyle/>
          <a:p>
            <a:pPr algn="ctr"/>
            <a:r>
              <a:rPr lang="en-SG" sz="2800" b="1" dirty="0">
                <a:solidFill>
                  <a:srgbClr val="FF0000"/>
                </a:solidFill>
                <a:effectLst>
                  <a:outerShdw blurRad="38100" dist="38100" dir="2700000" algn="tl">
                    <a:srgbClr val="000000">
                      <a:alpha val="43137"/>
                    </a:srgbClr>
                  </a:outerShdw>
                </a:effectLst>
              </a:rPr>
              <a:t>Challenges: Where learning takes place has changed. </a:t>
            </a:r>
            <a:br>
              <a:rPr lang="en-SG" sz="2800" b="1" dirty="0">
                <a:solidFill>
                  <a:srgbClr val="FF0000"/>
                </a:solidFill>
                <a:effectLst>
                  <a:outerShdw blurRad="38100" dist="38100" dir="2700000" algn="tl">
                    <a:srgbClr val="000000">
                      <a:alpha val="43137"/>
                    </a:srgbClr>
                  </a:outerShdw>
                </a:effectLst>
              </a:rPr>
            </a:br>
            <a:r>
              <a:rPr lang="en-SG" sz="2800" b="1" dirty="0">
                <a:solidFill>
                  <a:srgbClr val="FF0000"/>
                </a:solidFill>
                <a:effectLst>
                  <a:outerShdw blurRad="38100" dist="38100" dir="2700000" algn="tl">
                    <a:srgbClr val="000000">
                      <a:alpha val="43137"/>
                    </a:srgbClr>
                  </a:outerShdw>
                </a:effectLst>
              </a:rPr>
              <a:t>Students are spending a lot more time on line.</a:t>
            </a:r>
          </a:p>
        </p:txBody>
      </p:sp>
      <p:cxnSp>
        <p:nvCxnSpPr>
          <p:cNvPr id="20" name="Straight Arrow Connector 19"/>
          <p:cNvCxnSpPr/>
          <p:nvPr/>
        </p:nvCxnSpPr>
        <p:spPr>
          <a:xfrm flipV="1">
            <a:off x="2975096" y="1063823"/>
            <a:ext cx="0" cy="498526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975096" y="5975660"/>
            <a:ext cx="6828038" cy="250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2909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the Fourth Industrial Revolution exciting?</a:t>
            </a:r>
            <a:endParaRPr lang="en-US" dirty="0"/>
          </a:p>
        </p:txBody>
      </p:sp>
      <p:sp>
        <p:nvSpPr>
          <p:cNvPr id="3" name="Content Placeholder 2"/>
          <p:cNvSpPr>
            <a:spLocks noGrp="1"/>
          </p:cNvSpPr>
          <p:nvPr>
            <p:ph idx="1"/>
          </p:nvPr>
        </p:nvSpPr>
        <p:spPr>
          <a:xfrm>
            <a:off x="838200" y="1477928"/>
            <a:ext cx="10515600" cy="4973671"/>
          </a:xfrm>
        </p:spPr>
        <p:txBody>
          <a:bodyPr>
            <a:normAutofit/>
          </a:bodyPr>
          <a:lstStyle/>
          <a:p>
            <a:r>
              <a:rPr lang="en-US" b="1" dirty="0" smtClean="0"/>
              <a:t>The </a:t>
            </a:r>
            <a:r>
              <a:rPr lang="en-US" b="1" dirty="0"/>
              <a:t>4</a:t>
            </a:r>
            <a:r>
              <a:rPr lang="en-US" b="1" baseline="30000" dirty="0"/>
              <a:t>th</a:t>
            </a:r>
            <a:r>
              <a:rPr lang="en-US" b="1" dirty="0"/>
              <a:t> Industrial Revolution has </a:t>
            </a:r>
            <a:r>
              <a:rPr lang="en-US" b="1" dirty="0" smtClean="0"/>
              <a:t>all five developments simultaneously</a:t>
            </a:r>
            <a:r>
              <a:rPr lang="en-US" dirty="0" smtClean="0"/>
              <a:t>:</a:t>
            </a:r>
            <a:endParaRPr lang="en-US" dirty="0"/>
          </a:p>
          <a:p>
            <a:pPr lvl="1"/>
            <a:r>
              <a:rPr lang="en-US" dirty="0"/>
              <a:t>Internet, big data analysis, artificial intelligence/machine learning, quantum computing</a:t>
            </a:r>
          </a:p>
          <a:p>
            <a:pPr lvl="1"/>
            <a:r>
              <a:rPr lang="en-US" dirty="0"/>
              <a:t>Drones, driverless cars, GPS</a:t>
            </a:r>
          </a:p>
          <a:p>
            <a:pPr lvl="1"/>
            <a:r>
              <a:rPr lang="en-US" dirty="0"/>
              <a:t>Material science, energy storage, 3D printing, robots, nanotechnology, </a:t>
            </a:r>
          </a:p>
          <a:p>
            <a:pPr lvl="1"/>
            <a:r>
              <a:rPr lang="en-US" dirty="0"/>
              <a:t>Stem cells, genome editing, computational biology,…</a:t>
            </a:r>
          </a:p>
          <a:p>
            <a:pPr lvl="1"/>
            <a:r>
              <a:rPr lang="en-US" dirty="0"/>
              <a:t>Share economy – </a:t>
            </a:r>
            <a:r>
              <a:rPr lang="en-US" dirty="0" err="1"/>
              <a:t>U</a:t>
            </a:r>
            <a:r>
              <a:rPr lang="en-US" dirty="0" err="1" smtClean="0"/>
              <a:t>ber</a:t>
            </a:r>
            <a:r>
              <a:rPr lang="en-US" dirty="0"/>
              <a:t>, </a:t>
            </a:r>
            <a:r>
              <a:rPr lang="en-US" dirty="0" err="1"/>
              <a:t>Didi</a:t>
            </a:r>
            <a:r>
              <a:rPr lang="en-US" dirty="0"/>
              <a:t>, </a:t>
            </a:r>
          </a:p>
          <a:p>
            <a:r>
              <a:rPr lang="en-US" b="1" dirty="0"/>
              <a:t>Rapid </a:t>
            </a:r>
            <a:r>
              <a:rPr lang="en-US" b="1" dirty="0" smtClean="0"/>
              <a:t>developments </a:t>
            </a:r>
            <a:r>
              <a:rPr lang="en-US" b="1" dirty="0"/>
              <a:t>of new products, new processes, new </a:t>
            </a:r>
            <a:r>
              <a:rPr lang="en-US" b="1" dirty="0" smtClean="0"/>
              <a:t>organizations, </a:t>
            </a:r>
            <a:r>
              <a:rPr lang="en-US" b="1" dirty="0"/>
              <a:t>…. with depth, wide scope and </a:t>
            </a:r>
            <a:r>
              <a:rPr lang="en-US" b="1" dirty="0" smtClean="0"/>
              <a:t>at exponentially </a:t>
            </a:r>
            <a:r>
              <a:rPr lang="en-US" b="1" dirty="0"/>
              <a:t>speed  </a:t>
            </a:r>
          </a:p>
        </p:txBody>
      </p:sp>
    </p:spTree>
    <p:extLst>
      <p:ext uri="{BB962C8B-B14F-4D97-AF65-F5344CB8AC3E}">
        <p14:creationId xmlns:p14="http://schemas.microsoft.com/office/powerpoint/2010/main" val="4525123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smtClean="0"/>
              <a:t>Fundamental challenges </a:t>
            </a:r>
            <a:endParaRPr lang="en-US" sz="4400" dirty="0"/>
          </a:p>
        </p:txBody>
      </p:sp>
      <p:sp>
        <p:nvSpPr>
          <p:cNvPr id="5" name="Content Placeholder 4"/>
          <p:cNvSpPr>
            <a:spLocks noGrp="1"/>
          </p:cNvSpPr>
          <p:nvPr>
            <p:ph idx="1"/>
          </p:nvPr>
        </p:nvSpPr>
        <p:spPr/>
        <p:txBody>
          <a:bodyPr>
            <a:normAutofit lnSpcReduction="10000"/>
          </a:bodyPr>
          <a:lstStyle/>
          <a:p>
            <a:r>
              <a:rPr lang="en-US" dirty="0"/>
              <a:t>Changing </a:t>
            </a:r>
            <a:r>
              <a:rPr lang="en-US" dirty="0" smtClean="0"/>
              <a:t>role of HLI in a rapidly changing world</a:t>
            </a:r>
            <a:endParaRPr lang="en-US" dirty="0"/>
          </a:p>
          <a:p>
            <a:pPr lvl="1"/>
            <a:r>
              <a:rPr lang="en-US" dirty="0" smtClean="0"/>
              <a:t>How to be a brain trust?</a:t>
            </a:r>
            <a:endParaRPr lang="en-US" dirty="0"/>
          </a:p>
          <a:p>
            <a:pPr lvl="1"/>
            <a:r>
              <a:rPr lang="en-US" dirty="0" smtClean="0"/>
              <a:t>Switching from knowing to be platform building – academics (beyond business schools), </a:t>
            </a:r>
            <a:r>
              <a:rPr lang="en-US" dirty="0"/>
              <a:t>industry, </a:t>
            </a:r>
            <a:r>
              <a:rPr lang="en-US" dirty="0" smtClean="0"/>
              <a:t>students</a:t>
            </a:r>
            <a:endParaRPr lang="en-US" dirty="0"/>
          </a:p>
          <a:p>
            <a:r>
              <a:rPr lang="en-US" dirty="0" smtClean="0"/>
              <a:t>Governance and incentive problems</a:t>
            </a:r>
          </a:p>
          <a:p>
            <a:pPr lvl="1"/>
            <a:r>
              <a:rPr lang="en-US" dirty="0" smtClean="0"/>
              <a:t>Murky performance measures</a:t>
            </a:r>
          </a:p>
          <a:p>
            <a:pPr lvl="1"/>
            <a:r>
              <a:rPr lang="en-US" dirty="0" smtClean="0"/>
              <a:t>Faculty matter </a:t>
            </a:r>
          </a:p>
          <a:p>
            <a:pPr lvl="2"/>
            <a:r>
              <a:rPr lang="en-US" dirty="0"/>
              <a:t>W</a:t>
            </a:r>
            <a:r>
              <a:rPr lang="en-US" dirty="0" smtClean="0"/>
              <a:t>hom </a:t>
            </a:r>
            <a:r>
              <a:rPr lang="en-US" dirty="0"/>
              <a:t>do </a:t>
            </a:r>
            <a:r>
              <a:rPr lang="en-US" dirty="0" smtClean="0"/>
              <a:t>they work </a:t>
            </a:r>
            <a:r>
              <a:rPr lang="en-US" dirty="0"/>
              <a:t>for</a:t>
            </a:r>
            <a:r>
              <a:rPr lang="en-US" dirty="0" smtClean="0"/>
              <a:t>?  Their stakeholders?</a:t>
            </a:r>
            <a:endParaRPr lang="en-US" sz="1000" dirty="0"/>
          </a:p>
          <a:p>
            <a:pPr lvl="2"/>
            <a:r>
              <a:rPr lang="en-US" dirty="0" smtClean="0"/>
              <a:t>The internet world interferes – winner take all !   </a:t>
            </a:r>
            <a:endParaRPr lang="en-US" dirty="0"/>
          </a:p>
          <a:p>
            <a:r>
              <a:rPr lang="en-US" dirty="0"/>
              <a:t>Develop intrinsic value</a:t>
            </a:r>
          </a:p>
          <a:p>
            <a:pPr lvl="1"/>
            <a:r>
              <a:rPr lang="en-US" dirty="0"/>
              <a:t>Care, sense of </a:t>
            </a:r>
            <a:r>
              <a:rPr lang="en-US" dirty="0" smtClean="0"/>
              <a:t>ownership</a:t>
            </a:r>
            <a:r>
              <a:rPr lang="en-US" smtClean="0"/>
              <a:t>, sense of purpose</a:t>
            </a:r>
            <a:endParaRPr lang="en-US" dirty="0" smtClean="0"/>
          </a:p>
          <a:p>
            <a:pPr lvl="1"/>
            <a:r>
              <a:rPr lang="en-US" altLang="zh-CN" dirty="0" smtClean="0"/>
              <a:t>Confucius:</a:t>
            </a:r>
            <a:r>
              <a:rPr lang="zh-CN" altLang="en-US" dirty="0" smtClean="0"/>
              <a:t>“</a:t>
            </a:r>
            <a:r>
              <a:rPr lang="zh-CN" altLang="en-US" dirty="0"/>
              <a:t>君子喻于义，小人喻于利。”</a:t>
            </a:r>
            <a:endParaRPr lang="en-US" dirty="0"/>
          </a:p>
        </p:txBody>
      </p:sp>
    </p:spTree>
    <p:extLst>
      <p:ext uri="{BB962C8B-B14F-4D97-AF65-F5344CB8AC3E}">
        <p14:creationId xmlns:p14="http://schemas.microsoft.com/office/powerpoint/2010/main" val="36725057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59737" y="23780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rgbClr val="FF0000"/>
                </a:solidFill>
                <a:effectLst>
                  <a:outerShdw blurRad="38100" dist="38100" dir="2700000" algn="tl">
                    <a:srgbClr val="000000">
                      <a:alpha val="43137"/>
                    </a:srgbClr>
                  </a:outerShdw>
                </a:effectLst>
                <a:latin typeface="+mj-lt"/>
                <a:ea typeface="+mj-ea"/>
                <a:cs typeface="+mj-cs"/>
              </a:defRPr>
            </a:lvl1pPr>
          </a:lstStyle>
          <a:p>
            <a:pPr algn="ctr"/>
            <a:r>
              <a:rPr lang="en-US" i="1" dirty="0" smtClean="0"/>
              <a:t>Thanks for listening</a:t>
            </a:r>
            <a:endParaRPr lang="en-SG" dirty="0"/>
          </a:p>
        </p:txBody>
      </p:sp>
      <p:pic>
        <p:nvPicPr>
          <p:cNvPr id="4" name="Picture 2" descr="C:\Users\Dean\AppData\Local\Microsoft\Windows\INetCache\IE\798RNGST\smile[1].jp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845687" y="1553472"/>
            <a:ext cx="435133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0375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320143" y="2009175"/>
            <a:ext cx="10515600" cy="4351338"/>
          </a:xfrm>
        </p:spPr>
        <p:txBody>
          <a:bodyPr>
            <a:normAutofit/>
          </a:bodyPr>
          <a:lstStyle/>
          <a:p>
            <a:r>
              <a:rPr lang="en-SG" sz="1800" dirty="0">
                <a:latin typeface="+mj-lt"/>
              </a:rPr>
              <a:t>Ask Questions</a:t>
            </a:r>
          </a:p>
          <a:p>
            <a:endParaRPr lang="en-SG" sz="1800" dirty="0">
              <a:latin typeface="+mj-lt"/>
            </a:endParaRPr>
          </a:p>
          <a:p>
            <a:r>
              <a:rPr lang="en-SG" sz="1800" dirty="0">
                <a:latin typeface="+mj-lt"/>
              </a:rPr>
              <a:t>Check understanding and success rate</a:t>
            </a:r>
          </a:p>
          <a:p>
            <a:endParaRPr lang="en-SG" sz="1800" dirty="0">
              <a:latin typeface="+mj-lt"/>
            </a:endParaRPr>
          </a:p>
          <a:p>
            <a:r>
              <a:rPr lang="en-SG" sz="1800" dirty="0">
                <a:latin typeface="+mj-lt"/>
              </a:rPr>
              <a:t>Independent practice</a:t>
            </a:r>
          </a:p>
          <a:p>
            <a:endParaRPr lang="en-SG" sz="1800" dirty="0">
              <a:latin typeface="+mj-lt"/>
            </a:endParaRPr>
          </a:p>
          <a:p>
            <a:r>
              <a:rPr lang="en-SG" sz="1800" dirty="0">
                <a:latin typeface="+mj-lt"/>
              </a:rPr>
              <a:t>Deeper level of appreciation</a:t>
            </a:r>
          </a:p>
          <a:p>
            <a:endParaRPr lang="en-SG" sz="1800" dirty="0"/>
          </a:p>
          <a:p>
            <a:endParaRPr lang="en-SG" sz="1800" dirty="0"/>
          </a:p>
        </p:txBody>
      </p:sp>
      <p:sp>
        <p:nvSpPr>
          <p:cNvPr id="8" name="TextBox 7"/>
          <p:cNvSpPr txBox="1"/>
          <p:nvPr/>
        </p:nvSpPr>
        <p:spPr>
          <a:xfrm>
            <a:off x="7465493" y="1178180"/>
            <a:ext cx="2961620" cy="830997"/>
          </a:xfrm>
          <a:prstGeom prst="rect">
            <a:avLst/>
          </a:prstGeom>
          <a:noFill/>
        </p:spPr>
        <p:txBody>
          <a:bodyPr wrap="square" rtlCol="0">
            <a:spAutoFit/>
          </a:bodyPr>
          <a:lstStyle/>
          <a:p>
            <a:pPr algn="ctr"/>
            <a:r>
              <a:rPr lang="en-SG" sz="2400" b="1" dirty="0">
                <a:solidFill>
                  <a:srgbClr val="004081"/>
                </a:solidFill>
              </a:rPr>
              <a:t>Engaged Learning </a:t>
            </a:r>
            <a:br>
              <a:rPr lang="en-SG" sz="2400" b="1" dirty="0">
                <a:solidFill>
                  <a:srgbClr val="004081"/>
                </a:solidFill>
              </a:rPr>
            </a:br>
            <a:r>
              <a:rPr lang="en-SG" sz="2400" b="1" dirty="0">
                <a:solidFill>
                  <a:srgbClr val="004081"/>
                </a:solidFill>
              </a:rPr>
              <a:t>outside classroom</a:t>
            </a:r>
          </a:p>
        </p:txBody>
      </p:sp>
      <p:sp>
        <p:nvSpPr>
          <p:cNvPr id="5" name="Content Placeholder 6"/>
          <p:cNvSpPr txBox="1">
            <a:spLocks/>
          </p:cNvSpPr>
          <p:nvPr/>
        </p:nvSpPr>
        <p:spPr>
          <a:xfrm>
            <a:off x="7465496" y="2157043"/>
            <a:ext cx="3630933" cy="391619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SG" sz="2000" b="1" dirty="0">
                <a:solidFill>
                  <a:srgbClr val="C00000"/>
                </a:solidFill>
              </a:rPr>
              <a:t>Interaction!</a:t>
            </a:r>
          </a:p>
          <a:p>
            <a:endParaRPr lang="en-SG" sz="1800" dirty="0"/>
          </a:p>
          <a:p>
            <a:r>
              <a:rPr lang="en-SG" sz="1800" dirty="0"/>
              <a:t>New material in small steps</a:t>
            </a:r>
          </a:p>
          <a:p>
            <a:endParaRPr lang="en-SG" sz="1800" dirty="0"/>
          </a:p>
          <a:p>
            <a:r>
              <a:rPr lang="en-SG" sz="1800" dirty="0"/>
              <a:t>Provide models</a:t>
            </a:r>
          </a:p>
          <a:p>
            <a:endParaRPr lang="en-SG" sz="1800" dirty="0"/>
          </a:p>
          <a:p>
            <a:r>
              <a:rPr lang="en-SG" sz="1800" dirty="0"/>
              <a:t>Scaffold for difficult tasks</a:t>
            </a:r>
          </a:p>
          <a:p>
            <a:endParaRPr lang="en-SG" sz="1800" dirty="0"/>
          </a:p>
          <a:p>
            <a:endParaRPr lang="en-SG" sz="1800" dirty="0"/>
          </a:p>
        </p:txBody>
      </p:sp>
      <p:sp>
        <p:nvSpPr>
          <p:cNvPr id="9" name="TextBox 8"/>
          <p:cNvSpPr txBox="1"/>
          <p:nvPr/>
        </p:nvSpPr>
        <p:spPr>
          <a:xfrm>
            <a:off x="3811710" y="1202939"/>
            <a:ext cx="3499860" cy="830997"/>
          </a:xfrm>
          <a:prstGeom prst="rect">
            <a:avLst/>
          </a:prstGeom>
          <a:noFill/>
        </p:spPr>
        <p:txBody>
          <a:bodyPr wrap="square" rtlCol="0">
            <a:spAutoFit/>
          </a:bodyPr>
          <a:lstStyle/>
          <a:p>
            <a:pPr algn="ctr"/>
            <a:r>
              <a:rPr lang="en-SG" sz="2400" b="1" dirty="0">
                <a:solidFill>
                  <a:srgbClr val="004081"/>
                </a:solidFill>
              </a:rPr>
              <a:t>Experiential Learning </a:t>
            </a:r>
            <a:br>
              <a:rPr lang="en-SG" sz="2400" b="1" dirty="0">
                <a:solidFill>
                  <a:srgbClr val="004081"/>
                </a:solidFill>
              </a:rPr>
            </a:br>
            <a:r>
              <a:rPr lang="en-SG" sz="2400" b="1" dirty="0">
                <a:solidFill>
                  <a:srgbClr val="004081"/>
                </a:solidFill>
              </a:rPr>
              <a:t>inside classroom</a:t>
            </a:r>
          </a:p>
        </p:txBody>
      </p:sp>
      <p:sp>
        <p:nvSpPr>
          <p:cNvPr id="10" name="Rectangle 9"/>
          <p:cNvSpPr/>
          <p:nvPr/>
        </p:nvSpPr>
        <p:spPr>
          <a:xfrm>
            <a:off x="1702780" y="216910"/>
            <a:ext cx="8794395" cy="584775"/>
          </a:xfrm>
          <a:prstGeom prst="rect">
            <a:avLst/>
          </a:prstGeom>
        </p:spPr>
        <p:txBody>
          <a:bodyPr wrap="none">
            <a:spAutoFit/>
          </a:bodyPr>
          <a:lstStyle/>
          <a:p>
            <a:r>
              <a:rPr lang="en-SG" sz="3200" b="1" dirty="0">
                <a:solidFill>
                  <a:srgbClr val="FF0000"/>
                </a:solidFill>
                <a:effectLst>
                  <a:outerShdw blurRad="38100" dist="38100" dir="2700000" algn="tl">
                    <a:srgbClr val="000000">
                      <a:alpha val="43137"/>
                    </a:srgbClr>
                  </a:outerShdw>
                </a:effectLst>
              </a:rPr>
              <a:t>Vision: Dual Channel Strategies to engage students</a:t>
            </a:r>
          </a:p>
        </p:txBody>
      </p:sp>
      <p:sp>
        <p:nvSpPr>
          <p:cNvPr id="3" name="TextBox 2"/>
          <p:cNvSpPr txBox="1"/>
          <p:nvPr/>
        </p:nvSpPr>
        <p:spPr>
          <a:xfrm>
            <a:off x="2362200" y="5130228"/>
            <a:ext cx="756862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SG" sz="3200" dirty="0">
                <a:solidFill>
                  <a:srgbClr val="FF0000"/>
                </a:solidFill>
                <a:effectLst>
                  <a:outerShdw blurRad="38100" dist="38100" dir="2700000" algn="tl">
                    <a:srgbClr val="000000">
                      <a:alpha val="43137"/>
                    </a:srgbClr>
                  </a:outerShdw>
                </a:effectLst>
              </a:rPr>
              <a:t>Collaborative life-long learning Skills </a:t>
            </a:r>
          </a:p>
        </p:txBody>
      </p:sp>
      <p:pic>
        <p:nvPicPr>
          <p:cNvPr id="2" name="Picture 1"/>
          <p:cNvPicPr>
            <a:picLocks noChangeAspect="1"/>
          </p:cNvPicPr>
          <p:nvPr/>
        </p:nvPicPr>
        <p:blipFill>
          <a:blip r:embed="rId2"/>
          <a:stretch>
            <a:fillRect/>
          </a:stretch>
        </p:blipFill>
        <p:spPr>
          <a:xfrm>
            <a:off x="1136340" y="1593676"/>
            <a:ext cx="2141470" cy="3124200"/>
          </a:xfrm>
          <a:prstGeom prst="rect">
            <a:avLst/>
          </a:prstGeom>
        </p:spPr>
      </p:pic>
    </p:spTree>
    <p:extLst>
      <p:ext uri="{BB962C8B-B14F-4D97-AF65-F5344CB8AC3E}">
        <p14:creationId xmlns:p14="http://schemas.microsoft.com/office/powerpoint/2010/main" val="26749100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to Education</a:t>
            </a:r>
            <a:endParaRPr lang="en-US" dirty="0"/>
          </a:p>
        </p:txBody>
      </p:sp>
      <p:sp>
        <p:nvSpPr>
          <p:cNvPr id="3" name="Content Placeholder 2"/>
          <p:cNvSpPr>
            <a:spLocks noGrp="1"/>
          </p:cNvSpPr>
          <p:nvPr>
            <p:ph idx="1"/>
          </p:nvPr>
        </p:nvSpPr>
        <p:spPr>
          <a:xfrm>
            <a:off x="838200" y="1556658"/>
            <a:ext cx="5633852" cy="4958442"/>
          </a:xfrm>
        </p:spPr>
        <p:txBody>
          <a:bodyPr>
            <a:normAutofit/>
          </a:bodyPr>
          <a:lstStyle/>
          <a:p>
            <a:r>
              <a:rPr lang="en-US" dirty="0" smtClean="0"/>
              <a:t>Communication technology changes teaching</a:t>
            </a:r>
          </a:p>
          <a:p>
            <a:pPr lvl="1"/>
            <a:r>
              <a:rPr lang="en-US" dirty="0" smtClean="0"/>
              <a:t>Expanded space for interactions</a:t>
            </a:r>
          </a:p>
          <a:p>
            <a:pPr lvl="1"/>
            <a:r>
              <a:rPr lang="en-US" dirty="0" smtClean="0"/>
              <a:t>Expanded visual impact</a:t>
            </a:r>
          </a:p>
          <a:p>
            <a:pPr lvl="1"/>
            <a:r>
              <a:rPr lang="en-US" dirty="0" smtClean="0"/>
              <a:t>Expanded integration of data, experience and learning</a:t>
            </a:r>
          </a:p>
          <a:p>
            <a:pPr lvl="2"/>
            <a:r>
              <a:rPr lang="en-US" dirty="0" smtClean="0"/>
              <a:t>But, old stories, faculty do all these on their own</a:t>
            </a:r>
          </a:p>
          <a:p>
            <a:pPr lvl="2"/>
            <a:r>
              <a:rPr lang="en-US" dirty="0" smtClean="0"/>
              <a:t>Need to have assurance of learning  </a:t>
            </a:r>
          </a:p>
        </p:txBody>
      </p:sp>
      <p:pic>
        <p:nvPicPr>
          <p:cNvPr id="5122" name="Picture 2" descr="Image result for Communication technology changes teaching"/>
          <p:cNvPicPr>
            <a:picLocks noChangeAspect="1" noChangeArrowheads="1"/>
          </p:cNvPicPr>
          <p:nvPr/>
        </p:nvPicPr>
        <p:blipFill rotWithShape="1">
          <a:blip r:embed="rId2">
            <a:extLst>
              <a:ext uri="{28A0092B-C50C-407E-A947-70E740481C1C}">
                <a14:useLocalDpi xmlns:a14="http://schemas.microsoft.com/office/drawing/2010/main" val="0"/>
              </a:ext>
            </a:extLst>
          </a:blip>
          <a:srcRect b="23512"/>
          <a:stretch/>
        </p:blipFill>
        <p:spPr bwMode="auto">
          <a:xfrm>
            <a:off x="6472052" y="1372293"/>
            <a:ext cx="5128476" cy="4161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04716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who succeed:</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281" y="1342963"/>
            <a:ext cx="8881438" cy="4665951"/>
          </a:xfrm>
          <a:prstGeom prst="rect">
            <a:avLst/>
          </a:prstGeom>
          <a:noFill/>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39344702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 for success</a:t>
            </a:r>
            <a:endParaRPr lang="en-US" dirty="0"/>
          </a:p>
        </p:txBody>
      </p:sp>
      <p:sp>
        <p:nvSpPr>
          <p:cNvPr id="3" name="Content Placeholder 2"/>
          <p:cNvSpPr>
            <a:spLocks noGrp="1"/>
          </p:cNvSpPr>
          <p:nvPr>
            <p:ph idx="1"/>
          </p:nvPr>
        </p:nvSpPr>
        <p:spPr/>
        <p:txBody>
          <a:bodyPr>
            <a:normAutofit/>
          </a:bodyPr>
          <a:lstStyle/>
          <a:p>
            <a:r>
              <a:rPr lang="en-US" dirty="0" smtClean="0"/>
              <a:t>Key </a:t>
            </a:r>
            <a:r>
              <a:rPr lang="en-US" dirty="0"/>
              <a:t>indicators in Koru’s </a:t>
            </a:r>
            <a:r>
              <a:rPr lang="en-US" dirty="0" smtClean="0"/>
              <a:t>behavioral </a:t>
            </a:r>
            <a:r>
              <a:rPr lang="en-US" dirty="0"/>
              <a:t>proﬁling Skill Description </a:t>
            </a:r>
          </a:p>
          <a:p>
            <a:pPr lvl="1"/>
            <a:r>
              <a:rPr lang="en-US" dirty="0"/>
              <a:t>Rigorous thinking </a:t>
            </a:r>
          </a:p>
          <a:p>
            <a:pPr lvl="1"/>
            <a:r>
              <a:rPr lang="en-US" dirty="0"/>
              <a:t>Holding analytical skills and ability to mine data </a:t>
            </a:r>
          </a:p>
          <a:p>
            <a:pPr lvl="1"/>
            <a:r>
              <a:rPr lang="en-US" dirty="0"/>
              <a:t>Curiosity </a:t>
            </a:r>
          </a:p>
          <a:p>
            <a:pPr lvl="1"/>
            <a:r>
              <a:rPr lang="en-US" dirty="0"/>
              <a:t>Capacity to learn quickly, also creative and innovative </a:t>
            </a:r>
          </a:p>
          <a:p>
            <a:pPr lvl="1"/>
            <a:r>
              <a:rPr lang="en-US" dirty="0" smtClean="0"/>
              <a:t>Sense of ownership  </a:t>
            </a:r>
            <a:endParaRPr lang="en-US" dirty="0"/>
          </a:p>
          <a:p>
            <a:pPr lvl="1"/>
            <a:r>
              <a:rPr lang="en-US" dirty="0"/>
              <a:t>Takes initiative in the service of others </a:t>
            </a:r>
          </a:p>
          <a:p>
            <a:pPr lvl="1"/>
            <a:r>
              <a:rPr lang="en-US" dirty="0"/>
              <a:t>Teamwork Collaborates eﬀectively with colleagues </a:t>
            </a:r>
          </a:p>
          <a:p>
            <a:pPr lvl="1"/>
            <a:r>
              <a:rPr lang="en-US" dirty="0" smtClean="0"/>
              <a:t>Polish </a:t>
            </a:r>
            <a:r>
              <a:rPr lang="en-US" dirty="0"/>
              <a:t>Communicates professionally and conﬁdently Impact </a:t>
            </a:r>
          </a:p>
          <a:p>
            <a:pPr lvl="1"/>
            <a:r>
              <a:rPr lang="en-US" dirty="0" smtClean="0"/>
              <a:t>Ability </a:t>
            </a:r>
            <a:r>
              <a:rPr lang="en-US" dirty="0"/>
              <a:t>to use time eﬃciently and target resources </a:t>
            </a:r>
          </a:p>
          <a:p>
            <a:pPr lvl="1"/>
            <a:r>
              <a:rPr lang="en-US" dirty="0" smtClean="0"/>
              <a:t>Grit tenacious </a:t>
            </a:r>
            <a:r>
              <a:rPr lang="en-US" dirty="0"/>
              <a:t>and resilient in fast-paced environment </a:t>
            </a:r>
            <a:endParaRPr lang="en-US" dirty="0" smtClean="0"/>
          </a:p>
          <a:p>
            <a:endParaRPr lang="en-US" dirty="0"/>
          </a:p>
        </p:txBody>
      </p:sp>
      <p:pic>
        <p:nvPicPr>
          <p:cNvPr id="12290" name="Picture 2" descr="Image result for Indicators for suc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4677" y="1825625"/>
            <a:ext cx="2695575" cy="4038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939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the playing field but winners take more</a:t>
            </a:r>
          </a:p>
        </p:txBody>
      </p:sp>
      <p:sp>
        <p:nvSpPr>
          <p:cNvPr id="3" name="Content Placeholder 2"/>
          <p:cNvSpPr>
            <a:spLocks noGrp="1"/>
          </p:cNvSpPr>
          <p:nvPr>
            <p:ph idx="1"/>
          </p:nvPr>
        </p:nvSpPr>
        <p:spPr>
          <a:xfrm>
            <a:off x="838200" y="1508762"/>
            <a:ext cx="9309099" cy="5202935"/>
          </a:xfrm>
        </p:spPr>
        <p:txBody>
          <a:bodyPr>
            <a:normAutofit/>
          </a:bodyPr>
          <a:lstStyle/>
          <a:p>
            <a:r>
              <a:rPr lang="en-US" b="1" dirty="0" smtClean="0"/>
              <a:t>Market concentration</a:t>
            </a:r>
          </a:p>
          <a:p>
            <a:pPr lvl="1"/>
            <a:r>
              <a:rPr lang="en-US" dirty="0" err="1" smtClean="0"/>
              <a:t>Alibaba</a:t>
            </a:r>
            <a:r>
              <a:rPr lang="en-US" dirty="0" smtClean="0"/>
              <a:t> is a great example</a:t>
            </a:r>
          </a:p>
          <a:p>
            <a:pPr lvl="1"/>
            <a:r>
              <a:rPr lang="en-US" dirty="0" smtClean="0"/>
              <a:t>10</a:t>
            </a:r>
            <a:r>
              <a:rPr lang="en-US" dirty="0"/>
              <a:t>% of the world’s public companies generate 80% of all profits (The McKinsey Global Institute), </a:t>
            </a:r>
          </a:p>
          <a:p>
            <a:pPr lvl="1"/>
            <a:r>
              <a:rPr lang="en-US" dirty="0" smtClean="0"/>
              <a:t>The </a:t>
            </a:r>
            <a:r>
              <a:rPr lang="en-US" dirty="0"/>
              <a:t>five largest banks </a:t>
            </a:r>
            <a:r>
              <a:rPr lang="en-US" dirty="0" smtClean="0"/>
              <a:t>share </a:t>
            </a:r>
            <a:r>
              <a:rPr lang="en-US" dirty="0"/>
              <a:t>of America’s banking assets </a:t>
            </a:r>
            <a:r>
              <a:rPr lang="en-US" dirty="0" smtClean="0"/>
              <a:t>increases from </a:t>
            </a:r>
            <a:r>
              <a:rPr lang="en-US" dirty="0"/>
              <a:t>25% in 2000 to 45% </a:t>
            </a:r>
            <a:r>
              <a:rPr lang="en-US" dirty="0" smtClean="0"/>
              <a:t>2016</a:t>
            </a:r>
            <a:endParaRPr lang="en-US" dirty="0"/>
          </a:p>
          <a:p>
            <a:pPr lvl="1"/>
            <a:r>
              <a:rPr lang="en-US" dirty="0"/>
              <a:t>The share of nominal GDP generated by the Fortune 100 </a:t>
            </a:r>
            <a:r>
              <a:rPr lang="en-US" dirty="0" smtClean="0"/>
              <a:t>American </a:t>
            </a:r>
            <a:r>
              <a:rPr lang="en-US" dirty="0"/>
              <a:t>companies rose from about 33% of GDP in 1994 to 46% in </a:t>
            </a:r>
            <a:r>
              <a:rPr lang="en-US" dirty="0" smtClean="0"/>
              <a:t>2013</a:t>
            </a:r>
            <a:endParaRPr lang="en-US" dirty="0"/>
          </a:p>
        </p:txBody>
      </p:sp>
    </p:spTree>
    <p:extLst>
      <p:ext uri="{BB962C8B-B14F-4D97-AF65-F5344CB8AC3E}">
        <p14:creationId xmlns:p14="http://schemas.microsoft.com/office/powerpoint/2010/main" val="32203282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pic>
        <p:nvPicPr>
          <p:cNvPr id="4" name="Picture 4" descr="https://cdn.mjolner.dk/wp-content/uploads/2015/01/mjolner_industrial_revolution_timeli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310" y="-260063"/>
            <a:ext cx="10911214" cy="6234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2235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Exciting investment prospects but </a:t>
            </a:r>
            <a:r>
              <a:rPr lang="en-US" dirty="0" smtClean="0"/>
              <a:t> 3 low (investment</a:t>
            </a:r>
            <a:r>
              <a:rPr lang="en-US" dirty="0"/>
              <a:t>, </a:t>
            </a:r>
            <a:r>
              <a:rPr lang="en-US" dirty="0" smtClean="0"/>
              <a:t>return</a:t>
            </a:r>
            <a:r>
              <a:rPr lang="en-US" dirty="0"/>
              <a:t>, </a:t>
            </a:r>
            <a:r>
              <a:rPr lang="en-US" dirty="0" smtClean="0"/>
              <a:t>growth) and 2 high (savings</a:t>
            </a:r>
            <a:r>
              <a:rPr lang="en-US" dirty="0"/>
              <a:t>, </a:t>
            </a:r>
            <a:r>
              <a:rPr lang="en-US" dirty="0" err="1" smtClean="0"/>
              <a:t>cashholding</a:t>
            </a:r>
            <a:r>
              <a:rPr lang="en-US" dirty="0" smtClean="0"/>
              <a:t>)</a:t>
            </a:r>
            <a:r>
              <a:rPr lang="en-US" dirty="0"/>
              <a:t/>
            </a:r>
            <a:br>
              <a:rPr lang="en-US" dirty="0"/>
            </a:br>
            <a:endParaRPr lang="en-US" dirty="0"/>
          </a:p>
        </p:txBody>
      </p:sp>
      <p:sp>
        <p:nvSpPr>
          <p:cNvPr id="3" name="Content Placeholder 2"/>
          <p:cNvSpPr>
            <a:spLocks noGrp="1"/>
          </p:cNvSpPr>
          <p:nvPr>
            <p:ph idx="1"/>
          </p:nvPr>
        </p:nvSpPr>
        <p:spPr>
          <a:xfrm>
            <a:off x="707574" y="1362490"/>
            <a:ext cx="7035140" cy="2057606"/>
          </a:xfrm>
        </p:spPr>
        <p:txBody>
          <a:bodyPr>
            <a:normAutofit/>
          </a:bodyPr>
          <a:lstStyle/>
          <a:p>
            <a:r>
              <a:rPr lang="en-GB" sz="1800" dirty="0"/>
              <a:t>Two hypotheses: </a:t>
            </a:r>
            <a:r>
              <a:rPr lang="en-GB" sz="1800" b="1" dirty="0"/>
              <a:t>the secular stagnation and savings glut hypotheses</a:t>
            </a:r>
            <a:endParaRPr lang="en-US" sz="1800" b="1" dirty="0"/>
          </a:p>
          <a:p>
            <a:pPr lvl="1"/>
            <a:r>
              <a:rPr lang="en-GB" sz="1600" dirty="0"/>
              <a:t>Technological progress and ageing populations shrink investment opportunities</a:t>
            </a:r>
            <a:endParaRPr lang="en-US" sz="1600" dirty="0"/>
          </a:p>
          <a:p>
            <a:pPr lvl="1"/>
            <a:r>
              <a:rPr lang="en-GB" sz="1600" dirty="0"/>
              <a:t>Savings</a:t>
            </a:r>
          </a:p>
          <a:p>
            <a:pPr lvl="2"/>
            <a:r>
              <a:rPr lang="en-GB" sz="1400" dirty="0"/>
              <a:t>policy-distorted high savings from emerging economies</a:t>
            </a:r>
          </a:p>
          <a:p>
            <a:pPr lvl="2"/>
            <a:r>
              <a:rPr lang="en-GB" sz="1400" dirty="0"/>
              <a:t>longer life expectations = need more </a:t>
            </a:r>
            <a:r>
              <a:rPr lang="en-GB" sz="1400" dirty="0" smtClean="0"/>
              <a:t>savings, and low interest rate raises the pension burden. </a:t>
            </a:r>
            <a:endParaRPr lang="en-US" sz="1400" dirty="0"/>
          </a:p>
        </p:txBody>
      </p:sp>
      <p:pic>
        <p:nvPicPr>
          <p:cNvPr id="1032" name="Picture 8" descr="Image result for the age of secular stagn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1697" y="3199127"/>
            <a:ext cx="5747345" cy="28591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high savings from emerging economi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6456" y="1978022"/>
            <a:ext cx="4277030" cy="4080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4272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Exciting investment prospects but </a:t>
            </a:r>
            <a:r>
              <a:rPr lang="en-US" dirty="0" smtClean="0"/>
              <a:t> 3 low (investment</a:t>
            </a:r>
            <a:r>
              <a:rPr lang="en-US" dirty="0"/>
              <a:t>, </a:t>
            </a:r>
            <a:r>
              <a:rPr lang="en-US" dirty="0" smtClean="0"/>
              <a:t>return</a:t>
            </a:r>
            <a:r>
              <a:rPr lang="en-US" dirty="0"/>
              <a:t>, </a:t>
            </a:r>
            <a:r>
              <a:rPr lang="en-US" dirty="0" smtClean="0"/>
              <a:t>growth) and 2 high (savings</a:t>
            </a:r>
            <a:r>
              <a:rPr lang="en-US" dirty="0"/>
              <a:t>, </a:t>
            </a:r>
            <a:r>
              <a:rPr lang="en-US" dirty="0" err="1" smtClean="0"/>
              <a:t>cashholding</a:t>
            </a:r>
            <a:r>
              <a:rPr lang="en-US" dirty="0" smtClean="0"/>
              <a:t>)</a:t>
            </a:r>
            <a:r>
              <a:rPr lang="en-US" dirty="0"/>
              <a:t/>
            </a:r>
            <a:br>
              <a:rPr lang="en-US" dirty="0"/>
            </a:br>
            <a:endParaRPr lang="en-US" dirty="0"/>
          </a:p>
        </p:txBody>
      </p:sp>
      <p:sp>
        <p:nvSpPr>
          <p:cNvPr id="3" name="Content Placeholder 2"/>
          <p:cNvSpPr>
            <a:spLocks noGrp="1"/>
          </p:cNvSpPr>
          <p:nvPr>
            <p:ph idx="1"/>
          </p:nvPr>
        </p:nvSpPr>
        <p:spPr>
          <a:xfrm>
            <a:off x="838200" y="1825625"/>
            <a:ext cx="5657603" cy="4351338"/>
          </a:xfrm>
        </p:spPr>
        <p:txBody>
          <a:bodyPr>
            <a:normAutofit/>
          </a:bodyPr>
          <a:lstStyle/>
          <a:p>
            <a:r>
              <a:rPr lang="en-US" sz="1600" dirty="0" smtClean="0"/>
              <a:t>Overtly </a:t>
            </a:r>
            <a:r>
              <a:rPr lang="en-US" sz="1600" dirty="0"/>
              <a:t>rapid </a:t>
            </a:r>
            <a:r>
              <a:rPr lang="en-GB" sz="1600" dirty="0"/>
              <a:t>disruption may be another explanatory factor</a:t>
            </a:r>
            <a:endParaRPr lang="en-US" sz="1600" dirty="0"/>
          </a:p>
          <a:p>
            <a:pPr lvl="1"/>
            <a:r>
              <a:rPr lang="en-GB" sz="1400" dirty="0"/>
              <a:t>Investment</a:t>
            </a:r>
          </a:p>
          <a:p>
            <a:pPr lvl="2"/>
            <a:r>
              <a:rPr lang="en-GB" sz="1200" dirty="0"/>
              <a:t>Expectations of highly frequent disruptive innovations </a:t>
            </a:r>
            <a:r>
              <a:rPr lang="en-GB" sz="1200" dirty="0" smtClean="0">
                <a:sym typeface="Wingdings" panose="05000000000000000000" pitchFamily="2" charset="2"/>
              </a:rPr>
              <a:t> </a:t>
            </a:r>
            <a:r>
              <a:rPr lang="en-GB" sz="1200" dirty="0" smtClean="0"/>
              <a:t>high </a:t>
            </a:r>
            <a:r>
              <a:rPr lang="en-GB" sz="1200" dirty="0"/>
              <a:t>risk and short life-span of usefulness for investments. </a:t>
            </a:r>
            <a:r>
              <a:rPr lang="en-GB" sz="1200" dirty="0" smtClean="0"/>
              <a:t> </a:t>
            </a:r>
            <a:endParaRPr lang="en-GB" sz="1200" dirty="0"/>
          </a:p>
          <a:p>
            <a:pPr lvl="2"/>
            <a:r>
              <a:rPr lang="en-GB" sz="1200" dirty="0"/>
              <a:t>Innovation is based on information asymmetry, associated investment is difficult to value, </a:t>
            </a:r>
          </a:p>
          <a:p>
            <a:pPr lvl="2"/>
            <a:r>
              <a:rPr lang="en-GB" sz="1200" dirty="0"/>
              <a:t>Implications: </a:t>
            </a:r>
            <a:endParaRPr lang="en-US" sz="1200" dirty="0"/>
          </a:p>
          <a:p>
            <a:pPr lvl="3"/>
            <a:r>
              <a:rPr lang="en-GB" sz="1000" dirty="0"/>
              <a:t>discourages investment;</a:t>
            </a:r>
            <a:endParaRPr lang="en-US" sz="1000" dirty="0"/>
          </a:p>
          <a:p>
            <a:pPr lvl="3"/>
            <a:r>
              <a:rPr lang="en-GB" sz="1000" dirty="0"/>
              <a:t>the appetite for expansion investments and even for depreciation replenishment is also </a:t>
            </a:r>
            <a:r>
              <a:rPr lang="en-GB" sz="1000" dirty="0" smtClean="0"/>
              <a:t>reduced </a:t>
            </a:r>
            <a:endParaRPr lang="en-GB" sz="1000" dirty="0"/>
          </a:p>
          <a:p>
            <a:pPr lvl="3"/>
            <a:r>
              <a:rPr lang="en-GB" sz="1000" dirty="0"/>
              <a:t>finance is by and large based on internal cash;</a:t>
            </a:r>
            <a:endParaRPr lang="en-US" sz="1000" dirty="0"/>
          </a:p>
          <a:p>
            <a:pPr lvl="1"/>
            <a:r>
              <a:rPr lang="en-GB" sz="1400" dirty="0"/>
              <a:t>Savings: </a:t>
            </a:r>
          </a:p>
          <a:p>
            <a:pPr lvl="2"/>
            <a:r>
              <a:rPr lang="en-GB" sz="1200" dirty="0"/>
              <a:t>Wide spread and elastic substitution of machines for jobs reduces job security, AI have spread this fear from blue collar to white collar workers, including banking, insurance, lawyers, accounting, and even doctors</a:t>
            </a:r>
          </a:p>
          <a:p>
            <a:pPr lvl="2"/>
            <a:r>
              <a:rPr lang="en-US" sz="1200" dirty="0"/>
              <a:t>Implication = save </a:t>
            </a:r>
            <a:r>
              <a:rPr lang="en-US" sz="1200" dirty="0" smtClean="0"/>
              <a:t>more</a:t>
            </a:r>
            <a:endParaRPr lang="en-US" sz="1200" dirty="0"/>
          </a:p>
        </p:txBody>
      </p:sp>
      <p:pic>
        <p:nvPicPr>
          <p:cNvPr id="3076" name="Picture 4" descr="sp5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5803" y="2020029"/>
            <a:ext cx="5500917" cy="3181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368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Image result for social med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8700" y="1494066"/>
            <a:ext cx="2968040" cy="17571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Three fundamentally disruptive changes</a:t>
            </a:r>
            <a:endParaRPr lang="en-US" dirty="0"/>
          </a:p>
        </p:txBody>
      </p:sp>
      <p:sp>
        <p:nvSpPr>
          <p:cNvPr id="3" name="Content Placeholder 2"/>
          <p:cNvSpPr>
            <a:spLocks noGrp="1"/>
          </p:cNvSpPr>
          <p:nvPr>
            <p:ph idx="1"/>
          </p:nvPr>
        </p:nvSpPr>
        <p:spPr>
          <a:xfrm>
            <a:off x="838200" y="1494066"/>
            <a:ext cx="8610600" cy="4682899"/>
          </a:xfrm>
        </p:spPr>
        <p:txBody>
          <a:bodyPr>
            <a:normAutofit fontScale="47500" lnSpcReduction="20000"/>
          </a:bodyPr>
          <a:lstStyle/>
          <a:p>
            <a:r>
              <a:rPr lang="en-US" sz="4000" dirty="0" smtClean="0"/>
              <a:t>Disruptive impact on human behavior – connectivity and information processing</a:t>
            </a:r>
          </a:p>
          <a:p>
            <a:pPr lvl="1"/>
            <a:r>
              <a:rPr lang="en-US" sz="2900" dirty="0" smtClean="0"/>
              <a:t>How do we get information? Internet search</a:t>
            </a:r>
          </a:p>
          <a:p>
            <a:pPr lvl="1"/>
            <a:r>
              <a:rPr lang="en-US" sz="2900" dirty="0" smtClean="0"/>
              <a:t>How do we relate to people? Facebook, blog, </a:t>
            </a:r>
            <a:r>
              <a:rPr lang="en-US" sz="2900" dirty="0" err="1" smtClean="0"/>
              <a:t>qq</a:t>
            </a:r>
            <a:r>
              <a:rPr lang="en-US" sz="2900" dirty="0" smtClean="0"/>
              <a:t>, less for real time </a:t>
            </a:r>
          </a:p>
          <a:p>
            <a:pPr lvl="1"/>
            <a:r>
              <a:rPr lang="en-US" sz="2900" dirty="0" smtClean="0"/>
              <a:t>How do we consume? shopping, eating, travel via IT and crowd sourcing</a:t>
            </a:r>
          </a:p>
          <a:p>
            <a:pPr lvl="1"/>
            <a:r>
              <a:rPr lang="en-US" sz="2900" dirty="0" smtClean="0"/>
              <a:t>How do we treat our health?</a:t>
            </a:r>
          </a:p>
          <a:p>
            <a:pPr lvl="1"/>
            <a:r>
              <a:rPr lang="en-US" sz="2900" dirty="0"/>
              <a:t>How do we think? Youngsters doing math</a:t>
            </a:r>
          </a:p>
          <a:p>
            <a:r>
              <a:rPr lang="en-US" sz="4000" dirty="0">
                <a:solidFill>
                  <a:schemeClr val="accent3"/>
                </a:solidFill>
              </a:rPr>
              <a:t>Disruptive impact </a:t>
            </a:r>
            <a:r>
              <a:rPr lang="en-US" sz="4000" dirty="0" smtClean="0">
                <a:solidFill>
                  <a:schemeClr val="accent3"/>
                </a:solidFill>
              </a:rPr>
              <a:t>on organizational behavior (business models) </a:t>
            </a:r>
          </a:p>
          <a:p>
            <a:pPr lvl="1"/>
            <a:r>
              <a:rPr lang="en-US" sz="2900" dirty="0" smtClean="0">
                <a:solidFill>
                  <a:schemeClr val="accent3"/>
                </a:solidFill>
              </a:rPr>
              <a:t>Shared model (Uber-</a:t>
            </a:r>
            <a:r>
              <a:rPr lang="en-US" sz="2900" dirty="0" err="1" smtClean="0">
                <a:solidFill>
                  <a:schemeClr val="accent3"/>
                </a:solidFill>
              </a:rPr>
              <a:t>Didi</a:t>
            </a:r>
            <a:r>
              <a:rPr lang="en-US" sz="2900" dirty="0" smtClean="0">
                <a:solidFill>
                  <a:schemeClr val="accent3"/>
                </a:solidFill>
              </a:rPr>
              <a:t>)</a:t>
            </a:r>
          </a:p>
          <a:p>
            <a:pPr lvl="2"/>
            <a:r>
              <a:rPr lang="en-US" sz="2900" dirty="0">
                <a:solidFill>
                  <a:schemeClr val="accent3"/>
                </a:solidFill>
              </a:rPr>
              <a:t>Lawrence </a:t>
            </a:r>
            <a:r>
              <a:rPr lang="en-US" sz="2900" dirty="0" smtClean="0">
                <a:solidFill>
                  <a:schemeClr val="accent3"/>
                </a:solidFill>
              </a:rPr>
              <a:t>Katz and </a:t>
            </a:r>
            <a:r>
              <a:rPr lang="en-US" sz="2900" dirty="0">
                <a:solidFill>
                  <a:schemeClr val="accent3"/>
                </a:solidFill>
              </a:rPr>
              <a:t>Alan </a:t>
            </a:r>
            <a:r>
              <a:rPr lang="en-US" sz="2900" dirty="0" smtClean="0">
                <a:solidFill>
                  <a:schemeClr val="accent3"/>
                </a:solidFill>
              </a:rPr>
              <a:t>Krueger: the </a:t>
            </a:r>
            <a:r>
              <a:rPr lang="en-US" sz="2900" dirty="0">
                <a:solidFill>
                  <a:schemeClr val="accent3"/>
                </a:solidFill>
              </a:rPr>
              <a:t>proportion of American workers engaged in “alternative work arrangements” </a:t>
            </a:r>
            <a:r>
              <a:rPr lang="en-US" sz="2900" dirty="0" smtClean="0">
                <a:solidFill>
                  <a:schemeClr val="accent3"/>
                </a:solidFill>
              </a:rPr>
              <a:t>increased </a:t>
            </a:r>
            <a:r>
              <a:rPr lang="en-US" sz="2900" dirty="0">
                <a:solidFill>
                  <a:schemeClr val="accent3"/>
                </a:solidFill>
              </a:rPr>
              <a:t>from </a:t>
            </a:r>
            <a:r>
              <a:rPr lang="en-US" sz="2900" dirty="0" smtClean="0">
                <a:solidFill>
                  <a:schemeClr val="accent3"/>
                </a:solidFill>
              </a:rPr>
              <a:t>10% </a:t>
            </a:r>
            <a:r>
              <a:rPr lang="en-US" sz="2900" dirty="0">
                <a:solidFill>
                  <a:schemeClr val="accent3"/>
                </a:solidFill>
              </a:rPr>
              <a:t>in 2005 to </a:t>
            </a:r>
            <a:r>
              <a:rPr lang="en-US" sz="2900" dirty="0" smtClean="0">
                <a:solidFill>
                  <a:schemeClr val="accent3"/>
                </a:solidFill>
              </a:rPr>
              <a:t>16% </a:t>
            </a:r>
            <a:r>
              <a:rPr lang="en-US" sz="2900" dirty="0">
                <a:solidFill>
                  <a:schemeClr val="accent3"/>
                </a:solidFill>
              </a:rPr>
              <a:t>in late </a:t>
            </a:r>
            <a:r>
              <a:rPr lang="en-US" sz="2900" dirty="0" smtClean="0">
                <a:solidFill>
                  <a:schemeClr val="accent3"/>
                </a:solidFill>
              </a:rPr>
              <a:t>2015</a:t>
            </a:r>
          </a:p>
          <a:p>
            <a:pPr lvl="1"/>
            <a:r>
              <a:rPr lang="en-US" sz="2900" dirty="0" smtClean="0">
                <a:solidFill>
                  <a:schemeClr val="accent3"/>
                </a:solidFill>
              </a:rPr>
              <a:t>Disintermediation because of Informed and connected buyers and sellers </a:t>
            </a:r>
          </a:p>
          <a:p>
            <a:pPr lvl="2"/>
            <a:r>
              <a:rPr lang="en-US" sz="2900" dirty="0" smtClean="0">
                <a:solidFill>
                  <a:schemeClr val="accent3"/>
                </a:solidFill>
              </a:rPr>
              <a:t>Platform </a:t>
            </a:r>
            <a:r>
              <a:rPr lang="en-US" sz="2900" dirty="0">
                <a:solidFill>
                  <a:schemeClr val="accent3"/>
                </a:solidFill>
              </a:rPr>
              <a:t>to for </a:t>
            </a:r>
            <a:r>
              <a:rPr lang="en-US" sz="2900" dirty="0" smtClean="0">
                <a:solidFill>
                  <a:schemeClr val="accent3"/>
                </a:solidFill>
              </a:rPr>
              <a:t>capabilities, e.g., </a:t>
            </a:r>
            <a:r>
              <a:rPr lang="en-US" sz="2900" dirty="0" err="1" smtClean="0">
                <a:solidFill>
                  <a:schemeClr val="accent3"/>
                </a:solidFill>
              </a:rPr>
              <a:t>Alibaba</a:t>
            </a:r>
            <a:r>
              <a:rPr lang="en-US" sz="2900" dirty="0" smtClean="0">
                <a:solidFill>
                  <a:schemeClr val="accent3"/>
                </a:solidFill>
              </a:rPr>
              <a:t> raised </a:t>
            </a:r>
            <a:r>
              <a:rPr lang="en-US" sz="2900" dirty="0">
                <a:solidFill>
                  <a:schemeClr val="accent3"/>
                </a:solidFill>
              </a:rPr>
              <a:t>$25 billion </a:t>
            </a:r>
            <a:r>
              <a:rPr lang="en-US" sz="2900" dirty="0" smtClean="0">
                <a:solidFill>
                  <a:schemeClr val="accent3"/>
                </a:solidFill>
              </a:rPr>
              <a:t>in its IPO</a:t>
            </a:r>
          </a:p>
          <a:p>
            <a:pPr lvl="2"/>
            <a:r>
              <a:rPr lang="en-US" sz="2900" dirty="0" smtClean="0">
                <a:solidFill>
                  <a:schemeClr val="accent3"/>
                </a:solidFill>
              </a:rPr>
              <a:t>Crowd </a:t>
            </a:r>
            <a:r>
              <a:rPr lang="en-US" sz="2900" dirty="0">
                <a:solidFill>
                  <a:schemeClr val="accent3"/>
                </a:solidFill>
              </a:rPr>
              <a:t>sourcing – user feedback and recommendation, </a:t>
            </a:r>
            <a:r>
              <a:rPr lang="en-SG" sz="2900" dirty="0" err="1">
                <a:solidFill>
                  <a:schemeClr val="accent3"/>
                </a:solidFill>
              </a:rPr>
              <a:t>Flipkart</a:t>
            </a:r>
            <a:r>
              <a:rPr lang="en-SG" sz="2900" dirty="0">
                <a:solidFill>
                  <a:schemeClr val="accent3"/>
                </a:solidFill>
              </a:rPr>
              <a:t>, Yelp, </a:t>
            </a:r>
            <a:r>
              <a:rPr lang="en-SG" sz="2900" dirty="0" err="1">
                <a:solidFill>
                  <a:schemeClr val="accent3"/>
                </a:solidFill>
              </a:rPr>
              <a:t>Siksin</a:t>
            </a:r>
            <a:r>
              <a:rPr lang="en-SG" sz="2900" dirty="0">
                <a:solidFill>
                  <a:schemeClr val="accent3"/>
                </a:solidFill>
              </a:rPr>
              <a:t>, </a:t>
            </a:r>
            <a:r>
              <a:rPr lang="en-SG" sz="2900" dirty="0" err="1">
                <a:solidFill>
                  <a:schemeClr val="accent3"/>
                </a:solidFill>
              </a:rPr>
              <a:t>eFarming</a:t>
            </a:r>
            <a:r>
              <a:rPr lang="en-SG" sz="2900" dirty="0">
                <a:solidFill>
                  <a:schemeClr val="accent3"/>
                </a:solidFill>
              </a:rPr>
              <a:t>, </a:t>
            </a:r>
            <a:r>
              <a:rPr lang="en-US" sz="2900" dirty="0">
                <a:solidFill>
                  <a:schemeClr val="accent3"/>
                </a:solidFill>
              </a:rPr>
              <a:t>,,,, </a:t>
            </a:r>
            <a:endParaRPr lang="en-US" sz="2900" dirty="0" smtClean="0">
              <a:solidFill>
                <a:schemeClr val="accent3"/>
              </a:solidFill>
            </a:endParaRPr>
          </a:p>
          <a:p>
            <a:pPr lvl="1"/>
            <a:r>
              <a:rPr lang="en-US" sz="2900" dirty="0" smtClean="0">
                <a:solidFill>
                  <a:schemeClr val="accent3"/>
                </a:solidFill>
              </a:rPr>
              <a:t>E-Payments and financial intermediation create inclusiveness: e-payment, e-finance, e-currency </a:t>
            </a:r>
          </a:p>
          <a:p>
            <a:r>
              <a:rPr lang="en-US" sz="4000" dirty="0" smtClean="0">
                <a:solidFill>
                  <a:schemeClr val="accent3"/>
                </a:solidFill>
              </a:rPr>
              <a:t>Disruptive impact on expectations on government </a:t>
            </a:r>
          </a:p>
          <a:p>
            <a:pPr lvl="1"/>
            <a:r>
              <a:rPr lang="en-US" sz="2900" dirty="0" smtClean="0">
                <a:solidFill>
                  <a:schemeClr val="accent3"/>
                </a:solidFill>
              </a:rPr>
              <a:t>Social media affects election and governing</a:t>
            </a:r>
          </a:p>
          <a:p>
            <a:pPr lvl="1"/>
            <a:r>
              <a:rPr lang="en-US" sz="2900" dirty="0">
                <a:solidFill>
                  <a:schemeClr val="accent3"/>
                </a:solidFill>
              </a:rPr>
              <a:t>I</a:t>
            </a:r>
            <a:r>
              <a:rPr lang="en-US" sz="2900" dirty="0" smtClean="0">
                <a:solidFill>
                  <a:schemeClr val="accent3"/>
                </a:solidFill>
              </a:rPr>
              <a:t>ntellectual property – open sourcing vs proprietary</a:t>
            </a:r>
          </a:p>
          <a:p>
            <a:pPr lvl="1"/>
            <a:r>
              <a:rPr lang="en-US" sz="2900" dirty="0" smtClean="0">
                <a:solidFill>
                  <a:schemeClr val="accent3"/>
                </a:solidFill>
              </a:rPr>
              <a:t>Cyber Security </a:t>
            </a:r>
          </a:p>
          <a:p>
            <a:pPr lvl="1"/>
            <a:r>
              <a:rPr lang="en-US" sz="2900" dirty="0" smtClean="0">
                <a:solidFill>
                  <a:schemeClr val="accent3"/>
                </a:solidFill>
              </a:rPr>
              <a:t>Financial regulations – fin-tech, e-currency</a:t>
            </a:r>
          </a:p>
        </p:txBody>
      </p:sp>
      <p:pic>
        <p:nvPicPr>
          <p:cNvPr id="9218" name="Picture 2" descr="Image result for alibab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53296" y="3964563"/>
            <a:ext cx="2698248" cy="1510412"/>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Image result for uber did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0252" y="4912942"/>
            <a:ext cx="2330109" cy="811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978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Image result for social med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8700" y="1494066"/>
            <a:ext cx="2968040" cy="17571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Three fundamentally disruptive changes</a:t>
            </a:r>
            <a:endParaRPr lang="en-US" dirty="0"/>
          </a:p>
        </p:txBody>
      </p:sp>
      <p:sp>
        <p:nvSpPr>
          <p:cNvPr id="3" name="Content Placeholder 2"/>
          <p:cNvSpPr>
            <a:spLocks noGrp="1"/>
          </p:cNvSpPr>
          <p:nvPr>
            <p:ph idx="1"/>
          </p:nvPr>
        </p:nvSpPr>
        <p:spPr>
          <a:xfrm>
            <a:off x="838200" y="1494066"/>
            <a:ext cx="8610600" cy="4682899"/>
          </a:xfrm>
        </p:spPr>
        <p:txBody>
          <a:bodyPr>
            <a:normAutofit fontScale="47500" lnSpcReduction="20000"/>
          </a:bodyPr>
          <a:lstStyle/>
          <a:p>
            <a:r>
              <a:rPr lang="en-US" sz="4000" dirty="0" smtClean="0">
                <a:solidFill>
                  <a:schemeClr val="accent3"/>
                </a:solidFill>
              </a:rPr>
              <a:t>Disruptive impact on human behavior – connectivity and information processing</a:t>
            </a:r>
          </a:p>
          <a:p>
            <a:pPr lvl="1"/>
            <a:r>
              <a:rPr lang="en-US" sz="2900" dirty="0" smtClean="0">
                <a:solidFill>
                  <a:schemeClr val="accent3"/>
                </a:solidFill>
              </a:rPr>
              <a:t>How do we get information? Internet search</a:t>
            </a:r>
          </a:p>
          <a:p>
            <a:pPr lvl="1"/>
            <a:r>
              <a:rPr lang="en-US" sz="2900" dirty="0" smtClean="0">
                <a:solidFill>
                  <a:schemeClr val="accent3"/>
                </a:solidFill>
              </a:rPr>
              <a:t>How do we relate to people? Facebook, blog, </a:t>
            </a:r>
            <a:r>
              <a:rPr lang="en-US" sz="2900" dirty="0" err="1" smtClean="0">
                <a:solidFill>
                  <a:schemeClr val="accent3"/>
                </a:solidFill>
              </a:rPr>
              <a:t>qq</a:t>
            </a:r>
            <a:endParaRPr lang="en-US" sz="2900" dirty="0" smtClean="0">
              <a:solidFill>
                <a:schemeClr val="accent3"/>
              </a:solidFill>
            </a:endParaRPr>
          </a:p>
          <a:p>
            <a:pPr lvl="1"/>
            <a:r>
              <a:rPr lang="en-US" sz="2900" dirty="0" smtClean="0">
                <a:solidFill>
                  <a:schemeClr val="accent3"/>
                </a:solidFill>
              </a:rPr>
              <a:t>How do we consume? shopping, eating, travel via IT and crowd sourcing</a:t>
            </a:r>
          </a:p>
          <a:p>
            <a:pPr lvl="1"/>
            <a:r>
              <a:rPr lang="en-US" sz="2900" dirty="0" smtClean="0">
                <a:solidFill>
                  <a:schemeClr val="accent3"/>
                </a:solidFill>
              </a:rPr>
              <a:t>How do we treat our health?</a:t>
            </a:r>
          </a:p>
          <a:p>
            <a:pPr lvl="1"/>
            <a:r>
              <a:rPr lang="en-US" sz="2900" dirty="0">
                <a:solidFill>
                  <a:schemeClr val="accent3"/>
                </a:solidFill>
              </a:rPr>
              <a:t>How do we think? Youngsters doing math</a:t>
            </a:r>
          </a:p>
          <a:p>
            <a:r>
              <a:rPr lang="en-US" sz="4000" dirty="0"/>
              <a:t>Disruptive impact </a:t>
            </a:r>
            <a:r>
              <a:rPr lang="en-US" sz="4000" dirty="0" smtClean="0"/>
              <a:t>on organizational behavior (business models) </a:t>
            </a:r>
          </a:p>
          <a:p>
            <a:pPr lvl="1"/>
            <a:r>
              <a:rPr lang="en-US" sz="2900" dirty="0" smtClean="0"/>
              <a:t>Shared model (Uber-</a:t>
            </a:r>
            <a:r>
              <a:rPr lang="en-US" sz="2900" dirty="0" err="1" smtClean="0"/>
              <a:t>Didi</a:t>
            </a:r>
            <a:r>
              <a:rPr lang="en-US" sz="2900" dirty="0" smtClean="0"/>
              <a:t>)</a:t>
            </a:r>
          </a:p>
          <a:p>
            <a:pPr lvl="2"/>
            <a:r>
              <a:rPr lang="en-US" sz="2900" dirty="0"/>
              <a:t>Lawrence </a:t>
            </a:r>
            <a:r>
              <a:rPr lang="en-US" sz="2900" dirty="0" smtClean="0"/>
              <a:t>Katz and </a:t>
            </a:r>
            <a:r>
              <a:rPr lang="en-US" sz="2900" dirty="0"/>
              <a:t>Alan </a:t>
            </a:r>
            <a:r>
              <a:rPr lang="en-US" sz="2900" dirty="0" smtClean="0"/>
              <a:t>Krueger: the </a:t>
            </a:r>
            <a:r>
              <a:rPr lang="en-US" sz="2900" dirty="0"/>
              <a:t>proportion of American workers engaged in “alternative work arrangements” </a:t>
            </a:r>
            <a:r>
              <a:rPr lang="en-US" sz="2900" dirty="0" smtClean="0"/>
              <a:t>increased </a:t>
            </a:r>
            <a:r>
              <a:rPr lang="en-US" sz="2900" dirty="0"/>
              <a:t>from </a:t>
            </a:r>
            <a:r>
              <a:rPr lang="en-US" sz="2900" dirty="0" smtClean="0"/>
              <a:t>10% </a:t>
            </a:r>
            <a:r>
              <a:rPr lang="en-US" sz="2900" dirty="0"/>
              <a:t>in 2005 to </a:t>
            </a:r>
            <a:r>
              <a:rPr lang="en-US" sz="2900" dirty="0" smtClean="0"/>
              <a:t>16% </a:t>
            </a:r>
            <a:r>
              <a:rPr lang="en-US" sz="2900" dirty="0"/>
              <a:t>in late </a:t>
            </a:r>
            <a:r>
              <a:rPr lang="en-US" sz="2900" dirty="0" smtClean="0"/>
              <a:t>2015</a:t>
            </a:r>
          </a:p>
          <a:p>
            <a:pPr lvl="1"/>
            <a:r>
              <a:rPr lang="en-US" sz="2900" dirty="0" smtClean="0"/>
              <a:t>Disintermediation because of Informed and connected buyers and sellers </a:t>
            </a:r>
          </a:p>
          <a:p>
            <a:pPr lvl="2"/>
            <a:r>
              <a:rPr lang="en-US" sz="2900" dirty="0" smtClean="0"/>
              <a:t>Platform </a:t>
            </a:r>
            <a:r>
              <a:rPr lang="en-US" sz="2900" dirty="0"/>
              <a:t>to for </a:t>
            </a:r>
            <a:r>
              <a:rPr lang="en-US" sz="2900" dirty="0" smtClean="0"/>
              <a:t>capabilities, e.g., </a:t>
            </a:r>
            <a:r>
              <a:rPr lang="en-US" sz="2900" dirty="0" err="1" smtClean="0"/>
              <a:t>Alibaba</a:t>
            </a:r>
            <a:r>
              <a:rPr lang="en-US" sz="2900" dirty="0" smtClean="0"/>
              <a:t> raised </a:t>
            </a:r>
            <a:r>
              <a:rPr lang="en-US" sz="2900" dirty="0"/>
              <a:t>$25 billion </a:t>
            </a:r>
            <a:r>
              <a:rPr lang="en-US" sz="2900" dirty="0" smtClean="0"/>
              <a:t>in its IPO</a:t>
            </a:r>
          </a:p>
          <a:p>
            <a:pPr lvl="2"/>
            <a:r>
              <a:rPr lang="en-US" sz="2900" dirty="0" smtClean="0"/>
              <a:t>Crowd </a:t>
            </a:r>
            <a:r>
              <a:rPr lang="en-US" sz="2900" dirty="0"/>
              <a:t>sourcing – user feedback and recommendation, </a:t>
            </a:r>
            <a:r>
              <a:rPr lang="en-SG" sz="2900" dirty="0" err="1"/>
              <a:t>Flipkart</a:t>
            </a:r>
            <a:r>
              <a:rPr lang="en-SG" sz="2900" dirty="0"/>
              <a:t>, Yelp, </a:t>
            </a:r>
            <a:r>
              <a:rPr lang="en-SG" sz="2900" dirty="0" err="1"/>
              <a:t>Siksin</a:t>
            </a:r>
            <a:r>
              <a:rPr lang="en-SG" sz="2900" dirty="0"/>
              <a:t>, </a:t>
            </a:r>
            <a:r>
              <a:rPr lang="en-SG" sz="2900" dirty="0" err="1"/>
              <a:t>eFarming</a:t>
            </a:r>
            <a:r>
              <a:rPr lang="en-SG" sz="2900" dirty="0"/>
              <a:t>, </a:t>
            </a:r>
            <a:r>
              <a:rPr lang="en-US" sz="2900" dirty="0"/>
              <a:t>,,,, </a:t>
            </a:r>
            <a:endParaRPr lang="en-US" sz="2900" dirty="0" smtClean="0"/>
          </a:p>
          <a:p>
            <a:pPr lvl="1"/>
            <a:r>
              <a:rPr lang="en-US" sz="2900" dirty="0" smtClean="0"/>
              <a:t>E-Payments and financial intermediation create inclusiveness: e-payment, e-finance, e-currency </a:t>
            </a:r>
          </a:p>
          <a:p>
            <a:r>
              <a:rPr lang="en-US" sz="4000" dirty="0" smtClean="0">
                <a:solidFill>
                  <a:schemeClr val="accent3"/>
                </a:solidFill>
              </a:rPr>
              <a:t>Disruptive impact on expectations on government </a:t>
            </a:r>
          </a:p>
          <a:p>
            <a:pPr lvl="1"/>
            <a:r>
              <a:rPr lang="en-US" sz="2900" dirty="0" smtClean="0">
                <a:solidFill>
                  <a:schemeClr val="accent3"/>
                </a:solidFill>
              </a:rPr>
              <a:t>Social media affects election and governing</a:t>
            </a:r>
          </a:p>
          <a:p>
            <a:pPr lvl="1"/>
            <a:r>
              <a:rPr lang="en-US" sz="2900" dirty="0">
                <a:solidFill>
                  <a:schemeClr val="accent3"/>
                </a:solidFill>
              </a:rPr>
              <a:t>I</a:t>
            </a:r>
            <a:r>
              <a:rPr lang="en-US" sz="2900" dirty="0" smtClean="0">
                <a:solidFill>
                  <a:schemeClr val="accent3"/>
                </a:solidFill>
              </a:rPr>
              <a:t>ntellectual property – open sourcing vs proprietary</a:t>
            </a:r>
          </a:p>
          <a:p>
            <a:pPr lvl="1"/>
            <a:r>
              <a:rPr lang="en-US" sz="2900" dirty="0" smtClean="0">
                <a:solidFill>
                  <a:schemeClr val="accent3"/>
                </a:solidFill>
              </a:rPr>
              <a:t>Cyber Security </a:t>
            </a:r>
          </a:p>
          <a:p>
            <a:pPr lvl="1"/>
            <a:r>
              <a:rPr lang="en-US" sz="2900" dirty="0" smtClean="0">
                <a:solidFill>
                  <a:schemeClr val="accent3"/>
                </a:solidFill>
              </a:rPr>
              <a:t>Financial regulations – fin-tech, e-currency</a:t>
            </a:r>
          </a:p>
          <a:p>
            <a:pPr lvl="1"/>
            <a:endParaRPr lang="en-US" sz="2900" dirty="0" smtClean="0">
              <a:solidFill>
                <a:schemeClr val="accent3"/>
              </a:solidFill>
            </a:endParaRPr>
          </a:p>
        </p:txBody>
      </p:sp>
      <p:pic>
        <p:nvPicPr>
          <p:cNvPr id="9218" name="Picture 2" descr="Image result for alibab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53296" y="3964563"/>
            <a:ext cx="2698248" cy="1510412"/>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Image result for uber did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0252" y="4912942"/>
            <a:ext cx="2330109" cy="811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915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Image result for social med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8700" y="1494066"/>
            <a:ext cx="2968040" cy="17571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Three fundamentally disruptive changes</a:t>
            </a:r>
            <a:endParaRPr lang="en-US" dirty="0"/>
          </a:p>
        </p:txBody>
      </p:sp>
      <p:sp>
        <p:nvSpPr>
          <p:cNvPr id="3" name="Content Placeholder 2"/>
          <p:cNvSpPr>
            <a:spLocks noGrp="1"/>
          </p:cNvSpPr>
          <p:nvPr>
            <p:ph idx="1"/>
          </p:nvPr>
        </p:nvSpPr>
        <p:spPr>
          <a:xfrm>
            <a:off x="838200" y="1494066"/>
            <a:ext cx="8610600" cy="4682899"/>
          </a:xfrm>
        </p:spPr>
        <p:txBody>
          <a:bodyPr>
            <a:normAutofit fontScale="47500" lnSpcReduction="20000"/>
          </a:bodyPr>
          <a:lstStyle/>
          <a:p>
            <a:r>
              <a:rPr lang="en-US" sz="4000" dirty="0" smtClean="0">
                <a:solidFill>
                  <a:schemeClr val="accent3"/>
                </a:solidFill>
              </a:rPr>
              <a:t>Disruptive impact on human behavior – connectivity and information processing</a:t>
            </a:r>
          </a:p>
          <a:p>
            <a:pPr lvl="1"/>
            <a:r>
              <a:rPr lang="en-US" sz="2900" dirty="0" smtClean="0">
                <a:solidFill>
                  <a:schemeClr val="accent3"/>
                </a:solidFill>
              </a:rPr>
              <a:t>How do we get information? Internet search</a:t>
            </a:r>
          </a:p>
          <a:p>
            <a:pPr lvl="1"/>
            <a:r>
              <a:rPr lang="en-US" sz="2900" dirty="0" smtClean="0">
                <a:solidFill>
                  <a:schemeClr val="accent3"/>
                </a:solidFill>
              </a:rPr>
              <a:t>How do we relate to people? Facebook, blog, </a:t>
            </a:r>
            <a:r>
              <a:rPr lang="en-US" sz="2900" dirty="0" err="1" smtClean="0">
                <a:solidFill>
                  <a:schemeClr val="accent3"/>
                </a:solidFill>
              </a:rPr>
              <a:t>qq</a:t>
            </a:r>
            <a:endParaRPr lang="en-US" sz="2900" dirty="0" smtClean="0">
              <a:solidFill>
                <a:schemeClr val="accent3"/>
              </a:solidFill>
            </a:endParaRPr>
          </a:p>
          <a:p>
            <a:pPr lvl="1"/>
            <a:r>
              <a:rPr lang="en-US" sz="2900" dirty="0" smtClean="0">
                <a:solidFill>
                  <a:schemeClr val="accent3"/>
                </a:solidFill>
              </a:rPr>
              <a:t>How do we consume? shopping, eating, travel via IT and crowd sourcing</a:t>
            </a:r>
          </a:p>
          <a:p>
            <a:pPr lvl="1"/>
            <a:r>
              <a:rPr lang="en-US" sz="2900" dirty="0" smtClean="0">
                <a:solidFill>
                  <a:schemeClr val="accent3"/>
                </a:solidFill>
              </a:rPr>
              <a:t>How do we treat our health?</a:t>
            </a:r>
          </a:p>
          <a:p>
            <a:pPr lvl="1"/>
            <a:r>
              <a:rPr lang="en-US" sz="2900" dirty="0">
                <a:solidFill>
                  <a:schemeClr val="accent3"/>
                </a:solidFill>
              </a:rPr>
              <a:t>How do we think? Youngsters doing math</a:t>
            </a:r>
          </a:p>
          <a:p>
            <a:r>
              <a:rPr lang="en-US" sz="4000" dirty="0">
                <a:solidFill>
                  <a:schemeClr val="accent3"/>
                </a:solidFill>
              </a:rPr>
              <a:t>Disruptive impact </a:t>
            </a:r>
            <a:r>
              <a:rPr lang="en-US" sz="4000" dirty="0" smtClean="0">
                <a:solidFill>
                  <a:schemeClr val="accent3"/>
                </a:solidFill>
              </a:rPr>
              <a:t>on organizational behavior (business models) </a:t>
            </a:r>
          </a:p>
          <a:p>
            <a:pPr lvl="1"/>
            <a:r>
              <a:rPr lang="en-US" sz="2900" dirty="0" smtClean="0">
                <a:solidFill>
                  <a:schemeClr val="accent3"/>
                </a:solidFill>
              </a:rPr>
              <a:t>Shared model (Uber-</a:t>
            </a:r>
            <a:r>
              <a:rPr lang="en-US" sz="2900" dirty="0" err="1" smtClean="0">
                <a:solidFill>
                  <a:schemeClr val="accent3"/>
                </a:solidFill>
              </a:rPr>
              <a:t>Didi</a:t>
            </a:r>
            <a:r>
              <a:rPr lang="en-US" sz="2900" dirty="0" smtClean="0">
                <a:solidFill>
                  <a:schemeClr val="accent3"/>
                </a:solidFill>
              </a:rPr>
              <a:t>)</a:t>
            </a:r>
          </a:p>
          <a:p>
            <a:pPr lvl="2"/>
            <a:r>
              <a:rPr lang="en-US" sz="2900" dirty="0">
                <a:solidFill>
                  <a:schemeClr val="accent3"/>
                </a:solidFill>
              </a:rPr>
              <a:t>Lawrence </a:t>
            </a:r>
            <a:r>
              <a:rPr lang="en-US" sz="2900" dirty="0" smtClean="0">
                <a:solidFill>
                  <a:schemeClr val="accent3"/>
                </a:solidFill>
              </a:rPr>
              <a:t>Katz and </a:t>
            </a:r>
            <a:r>
              <a:rPr lang="en-US" sz="2900" dirty="0">
                <a:solidFill>
                  <a:schemeClr val="accent3"/>
                </a:solidFill>
              </a:rPr>
              <a:t>Alan </a:t>
            </a:r>
            <a:r>
              <a:rPr lang="en-US" sz="2900" dirty="0" smtClean="0">
                <a:solidFill>
                  <a:schemeClr val="accent3"/>
                </a:solidFill>
              </a:rPr>
              <a:t>Krueger: the </a:t>
            </a:r>
            <a:r>
              <a:rPr lang="en-US" sz="2900" dirty="0">
                <a:solidFill>
                  <a:schemeClr val="accent3"/>
                </a:solidFill>
              </a:rPr>
              <a:t>proportion of American workers engaged in “alternative work arrangements” </a:t>
            </a:r>
            <a:r>
              <a:rPr lang="en-US" sz="2900" dirty="0" smtClean="0">
                <a:solidFill>
                  <a:schemeClr val="accent3"/>
                </a:solidFill>
              </a:rPr>
              <a:t>increased </a:t>
            </a:r>
            <a:r>
              <a:rPr lang="en-US" sz="2900" dirty="0">
                <a:solidFill>
                  <a:schemeClr val="accent3"/>
                </a:solidFill>
              </a:rPr>
              <a:t>from </a:t>
            </a:r>
            <a:r>
              <a:rPr lang="en-US" sz="2900" dirty="0" smtClean="0">
                <a:solidFill>
                  <a:schemeClr val="accent3"/>
                </a:solidFill>
              </a:rPr>
              <a:t>10% </a:t>
            </a:r>
            <a:r>
              <a:rPr lang="en-US" sz="2900" dirty="0">
                <a:solidFill>
                  <a:schemeClr val="accent3"/>
                </a:solidFill>
              </a:rPr>
              <a:t>in 2005 to </a:t>
            </a:r>
            <a:r>
              <a:rPr lang="en-US" sz="2900" dirty="0" smtClean="0">
                <a:solidFill>
                  <a:schemeClr val="accent3"/>
                </a:solidFill>
              </a:rPr>
              <a:t>16% </a:t>
            </a:r>
            <a:r>
              <a:rPr lang="en-US" sz="2900" dirty="0">
                <a:solidFill>
                  <a:schemeClr val="accent3"/>
                </a:solidFill>
              </a:rPr>
              <a:t>in late </a:t>
            </a:r>
            <a:r>
              <a:rPr lang="en-US" sz="2900" dirty="0" smtClean="0">
                <a:solidFill>
                  <a:schemeClr val="accent3"/>
                </a:solidFill>
              </a:rPr>
              <a:t>2015</a:t>
            </a:r>
          </a:p>
          <a:p>
            <a:pPr lvl="1"/>
            <a:r>
              <a:rPr lang="en-US" sz="2900" dirty="0" smtClean="0">
                <a:solidFill>
                  <a:schemeClr val="accent3"/>
                </a:solidFill>
              </a:rPr>
              <a:t>Disintermediation because of Informed and connected buyers and sellers </a:t>
            </a:r>
          </a:p>
          <a:p>
            <a:pPr lvl="2"/>
            <a:r>
              <a:rPr lang="en-US" sz="2900" dirty="0" smtClean="0">
                <a:solidFill>
                  <a:schemeClr val="accent3"/>
                </a:solidFill>
              </a:rPr>
              <a:t>Platform </a:t>
            </a:r>
            <a:r>
              <a:rPr lang="en-US" sz="2900" dirty="0">
                <a:solidFill>
                  <a:schemeClr val="accent3"/>
                </a:solidFill>
              </a:rPr>
              <a:t>to for </a:t>
            </a:r>
            <a:r>
              <a:rPr lang="en-US" sz="2900" dirty="0" smtClean="0">
                <a:solidFill>
                  <a:schemeClr val="accent3"/>
                </a:solidFill>
              </a:rPr>
              <a:t>capabilities, e.g., </a:t>
            </a:r>
            <a:r>
              <a:rPr lang="en-US" sz="2900" dirty="0" err="1" smtClean="0">
                <a:solidFill>
                  <a:schemeClr val="accent3"/>
                </a:solidFill>
              </a:rPr>
              <a:t>Alibaba</a:t>
            </a:r>
            <a:r>
              <a:rPr lang="en-US" sz="2900" dirty="0" smtClean="0">
                <a:solidFill>
                  <a:schemeClr val="accent3"/>
                </a:solidFill>
              </a:rPr>
              <a:t> raised </a:t>
            </a:r>
            <a:r>
              <a:rPr lang="en-US" sz="2900" dirty="0">
                <a:solidFill>
                  <a:schemeClr val="accent3"/>
                </a:solidFill>
              </a:rPr>
              <a:t>$25 billion </a:t>
            </a:r>
            <a:r>
              <a:rPr lang="en-US" sz="2900" dirty="0" smtClean="0">
                <a:solidFill>
                  <a:schemeClr val="accent3"/>
                </a:solidFill>
              </a:rPr>
              <a:t>in its IPO</a:t>
            </a:r>
          </a:p>
          <a:p>
            <a:pPr lvl="2"/>
            <a:r>
              <a:rPr lang="en-US" sz="2900" dirty="0" smtClean="0">
                <a:solidFill>
                  <a:schemeClr val="accent3"/>
                </a:solidFill>
              </a:rPr>
              <a:t>Crowd </a:t>
            </a:r>
            <a:r>
              <a:rPr lang="en-US" sz="2900" dirty="0">
                <a:solidFill>
                  <a:schemeClr val="accent3"/>
                </a:solidFill>
              </a:rPr>
              <a:t>sourcing – user feedback and recommendation, </a:t>
            </a:r>
            <a:r>
              <a:rPr lang="en-SG" sz="2900" dirty="0" err="1">
                <a:solidFill>
                  <a:schemeClr val="accent3"/>
                </a:solidFill>
              </a:rPr>
              <a:t>Flipkart</a:t>
            </a:r>
            <a:r>
              <a:rPr lang="en-SG" sz="2900" dirty="0">
                <a:solidFill>
                  <a:schemeClr val="accent3"/>
                </a:solidFill>
              </a:rPr>
              <a:t>, Yelp, </a:t>
            </a:r>
            <a:r>
              <a:rPr lang="en-SG" sz="2900" dirty="0" err="1">
                <a:solidFill>
                  <a:schemeClr val="accent3"/>
                </a:solidFill>
              </a:rPr>
              <a:t>Siksin</a:t>
            </a:r>
            <a:r>
              <a:rPr lang="en-SG" sz="2900" dirty="0">
                <a:solidFill>
                  <a:schemeClr val="accent3"/>
                </a:solidFill>
              </a:rPr>
              <a:t>, </a:t>
            </a:r>
            <a:r>
              <a:rPr lang="en-SG" sz="2900" dirty="0" err="1">
                <a:solidFill>
                  <a:schemeClr val="accent3"/>
                </a:solidFill>
              </a:rPr>
              <a:t>eFarming</a:t>
            </a:r>
            <a:r>
              <a:rPr lang="en-SG" sz="2900" dirty="0">
                <a:solidFill>
                  <a:schemeClr val="accent3"/>
                </a:solidFill>
              </a:rPr>
              <a:t>, </a:t>
            </a:r>
            <a:r>
              <a:rPr lang="en-US" sz="2900" dirty="0">
                <a:solidFill>
                  <a:schemeClr val="accent3"/>
                </a:solidFill>
              </a:rPr>
              <a:t>,,,, </a:t>
            </a:r>
            <a:endParaRPr lang="en-US" sz="2900" dirty="0" smtClean="0">
              <a:solidFill>
                <a:schemeClr val="accent3"/>
              </a:solidFill>
            </a:endParaRPr>
          </a:p>
          <a:p>
            <a:pPr lvl="1"/>
            <a:r>
              <a:rPr lang="en-US" sz="2900" dirty="0" smtClean="0">
                <a:solidFill>
                  <a:schemeClr val="accent3"/>
                </a:solidFill>
              </a:rPr>
              <a:t>E-Payments and financial intermediation create inclusiveness: e-payment, e-finance, e-currency </a:t>
            </a:r>
          </a:p>
          <a:p>
            <a:r>
              <a:rPr lang="en-US" sz="4000" dirty="0" smtClean="0"/>
              <a:t>Disruptive impact on expectations on government </a:t>
            </a:r>
          </a:p>
          <a:p>
            <a:pPr lvl="1"/>
            <a:r>
              <a:rPr lang="en-US" sz="2900" dirty="0" smtClean="0"/>
              <a:t>Social media affects election and governing</a:t>
            </a:r>
          </a:p>
          <a:p>
            <a:pPr lvl="1"/>
            <a:r>
              <a:rPr lang="en-US" sz="2900" dirty="0"/>
              <a:t>I</a:t>
            </a:r>
            <a:r>
              <a:rPr lang="en-US" sz="2900" dirty="0" smtClean="0"/>
              <a:t>ntellectual property – open sourcing vs proprietary</a:t>
            </a:r>
          </a:p>
          <a:p>
            <a:pPr lvl="1"/>
            <a:r>
              <a:rPr lang="en-US" sz="2900" dirty="0" smtClean="0"/>
              <a:t>Cyber Security </a:t>
            </a:r>
          </a:p>
          <a:p>
            <a:pPr lvl="1"/>
            <a:r>
              <a:rPr lang="en-US" sz="2900" dirty="0" smtClean="0"/>
              <a:t>Financial regulations – fin-tech, e-currency</a:t>
            </a:r>
          </a:p>
          <a:p>
            <a:pPr lvl="1"/>
            <a:r>
              <a:rPr lang="en-US" sz="2900" dirty="0" smtClean="0"/>
              <a:t>Technology and big data enhance control and service</a:t>
            </a:r>
          </a:p>
        </p:txBody>
      </p:sp>
      <p:pic>
        <p:nvPicPr>
          <p:cNvPr id="9218" name="Picture 2" descr="Image result for alibab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53296" y="3964563"/>
            <a:ext cx="2698248" cy="1510412"/>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Image result for uber did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0252" y="4912942"/>
            <a:ext cx="2330109" cy="811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607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Stresses and paradoxes</a:t>
            </a:r>
            <a:endParaRPr lang="en-US" dirty="0"/>
          </a:p>
        </p:txBody>
      </p:sp>
      <p:sp>
        <p:nvSpPr>
          <p:cNvPr id="3" name="Content Placeholder 2"/>
          <p:cNvSpPr>
            <a:spLocks noGrp="1"/>
          </p:cNvSpPr>
          <p:nvPr>
            <p:ph idx="1"/>
          </p:nvPr>
        </p:nvSpPr>
        <p:spPr>
          <a:xfrm>
            <a:off x="838200" y="1536700"/>
            <a:ext cx="10515600" cy="4640263"/>
          </a:xfrm>
        </p:spPr>
        <p:txBody>
          <a:bodyPr>
            <a:normAutofit/>
          </a:bodyPr>
          <a:lstStyle/>
          <a:p>
            <a:r>
              <a:rPr lang="en-US" dirty="0" smtClean="0"/>
              <a:t>The education sector develops knowledge and trains students for the future</a:t>
            </a:r>
          </a:p>
          <a:p>
            <a:pPr lvl="1"/>
            <a:r>
              <a:rPr lang="en-US" dirty="0" smtClean="0"/>
              <a:t>The disruptions clearly present unknowns and numerous challenges</a:t>
            </a:r>
          </a:p>
          <a:p>
            <a:r>
              <a:rPr lang="en-US" dirty="0">
                <a:solidFill>
                  <a:schemeClr val="accent3"/>
                </a:solidFill>
              </a:rPr>
              <a:t>Seek guidance and develop insights by examining </a:t>
            </a:r>
            <a:r>
              <a:rPr lang="en-US" dirty="0" smtClean="0">
                <a:solidFill>
                  <a:schemeClr val="accent3"/>
                </a:solidFill>
              </a:rPr>
              <a:t>intellectual tensions: </a:t>
            </a:r>
            <a:endParaRPr lang="en-US" dirty="0">
              <a:solidFill>
                <a:schemeClr val="accent3"/>
              </a:solidFill>
            </a:endParaRPr>
          </a:p>
          <a:p>
            <a:pPr marL="914400" lvl="1" indent="-457200">
              <a:buFont typeface="+mj-lt"/>
              <a:buAutoNum type="arabicPeriod"/>
            </a:pPr>
            <a:r>
              <a:rPr lang="en-US" dirty="0" smtClean="0">
                <a:solidFill>
                  <a:schemeClr val="accent3"/>
                </a:solidFill>
              </a:rPr>
              <a:t>Data rich but truth poor</a:t>
            </a:r>
          </a:p>
          <a:p>
            <a:pPr marL="914400" lvl="1" indent="-457200">
              <a:buFont typeface="+mj-lt"/>
              <a:buAutoNum type="arabicPeriod"/>
            </a:pPr>
            <a:r>
              <a:rPr lang="en-US" dirty="0" smtClean="0">
                <a:solidFill>
                  <a:schemeClr val="accent3"/>
                </a:solidFill>
              </a:rPr>
              <a:t>Level the playing field but winners take more</a:t>
            </a:r>
          </a:p>
          <a:p>
            <a:pPr marL="914400" lvl="1" indent="-457200">
              <a:buFont typeface="+mj-lt"/>
              <a:buAutoNum type="arabicPeriod"/>
            </a:pPr>
            <a:r>
              <a:rPr lang="en-US" dirty="0" smtClean="0">
                <a:solidFill>
                  <a:schemeClr val="accent3"/>
                </a:solidFill>
              </a:rPr>
              <a:t>Exciting investment prospects but low investment, low return, </a:t>
            </a:r>
            <a:r>
              <a:rPr lang="en-US" dirty="0">
                <a:solidFill>
                  <a:schemeClr val="accent3"/>
                </a:solidFill>
              </a:rPr>
              <a:t>low growth, high savings, </a:t>
            </a:r>
            <a:r>
              <a:rPr lang="en-US" dirty="0" smtClean="0">
                <a:solidFill>
                  <a:schemeClr val="accent3"/>
                </a:solidFill>
              </a:rPr>
              <a:t>and high </a:t>
            </a:r>
            <a:r>
              <a:rPr lang="en-US" dirty="0" err="1" smtClean="0">
                <a:solidFill>
                  <a:schemeClr val="accent3"/>
                </a:solidFill>
              </a:rPr>
              <a:t>cashholding</a:t>
            </a:r>
            <a:endParaRPr lang="en-US" dirty="0" smtClean="0">
              <a:solidFill>
                <a:schemeClr val="accent3"/>
              </a:solidFill>
            </a:endParaRPr>
          </a:p>
          <a:p>
            <a:pPr marL="914400" lvl="1" indent="-457200">
              <a:buFont typeface="+mj-lt"/>
              <a:buAutoNum type="arabicPeriod"/>
            </a:pPr>
            <a:r>
              <a:rPr lang="en-US" dirty="0" err="1" smtClean="0">
                <a:solidFill>
                  <a:schemeClr val="accent3"/>
                </a:solidFill>
              </a:rPr>
              <a:t>Deglobalization</a:t>
            </a:r>
            <a:r>
              <a:rPr lang="en-US" dirty="0" smtClean="0">
                <a:solidFill>
                  <a:schemeClr val="accent3"/>
                </a:solidFill>
              </a:rPr>
              <a:t> but actually globalizing </a:t>
            </a:r>
          </a:p>
          <a:p>
            <a:pPr marL="914400" lvl="1" indent="-457200">
              <a:buFont typeface="+mj-lt"/>
              <a:buAutoNum type="arabicPeriod"/>
            </a:pPr>
            <a:r>
              <a:rPr lang="en-US" dirty="0">
                <a:solidFill>
                  <a:schemeClr val="accent3"/>
                </a:solidFill>
              </a:rPr>
              <a:t>Originated from DMs but EMs leapfrog </a:t>
            </a:r>
            <a:r>
              <a:rPr lang="en-US" dirty="0" smtClean="0">
                <a:solidFill>
                  <a:schemeClr val="accent3"/>
                </a:solidFill>
              </a:rPr>
              <a:t>forward</a:t>
            </a:r>
          </a:p>
          <a:p>
            <a:pPr lvl="2"/>
            <a:r>
              <a:rPr lang="en-US" dirty="0" smtClean="0">
                <a:solidFill>
                  <a:schemeClr val="accent3"/>
                </a:solidFill>
              </a:rPr>
              <a:t>Understand the downside to see the upside</a:t>
            </a:r>
            <a:endParaRPr lang="en-US" dirty="0">
              <a:solidFill>
                <a:schemeClr val="accent3"/>
              </a:solidFill>
            </a:endParaRPr>
          </a:p>
        </p:txBody>
      </p:sp>
    </p:spTree>
    <p:extLst>
      <p:ext uri="{BB962C8B-B14F-4D97-AF65-F5344CB8AC3E}">
        <p14:creationId xmlns:p14="http://schemas.microsoft.com/office/powerpoint/2010/main" val="1214397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Stresses and paradoxes</a:t>
            </a:r>
            <a:endParaRPr lang="en-US" dirty="0"/>
          </a:p>
        </p:txBody>
      </p:sp>
      <p:sp>
        <p:nvSpPr>
          <p:cNvPr id="3" name="Content Placeholder 2"/>
          <p:cNvSpPr>
            <a:spLocks noGrp="1"/>
          </p:cNvSpPr>
          <p:nvPr>
            <p:ph idx="1"/>
          </p:nvPr>
        </p:nvSpPr>
        <p:spPr>
          <a:xfrm>
            <a:off x="838200" y="1536700"/>
            <a:ext cx="10515600" cy="4640263"/>
          </a:xfrm>
        </p:spPr>
        <p:txBody>
          <a:bodyPr>
            <a:normAutofit/>
          </a:bodyPr>
          <a:lstStyle/>
          <a:p>
            <a:r>
              <a:rPr lang="en-US" dirty="0" smtClean="0">
                <a:solidFill>
                  <a:schemeClr val="accent3"/>
                </a:solidFill>
              </a:rPr>
              <a:t>The education sector develops knowledge and trains students for the future</a:t>
            </a:r>
          </a:p>
          <a:p>
            <a:pPr lvl="1"/>
            <a:r>
              <a:rPr lang="en-US" dirty="0" smtClean="0">
                <a:solidFill>
                  <a:schemeClr val="accent3"/>
                </a:solidFill>
              </a:rPr>
              <a:t>The disruptions clearly present unknowns and numerous challenges</a:t>
            </a:r>
          </a:p>
          <a:p>
            <a:r>
              <a:rPr lang="en-US" dirty="0"/>
              <a:t>Seek guidance and develop insights by examining </a:t>
            </a:r>
            <a:r>
              <a:rPr lang="en-US" dirty="0" smtClean="0"/>
              <a:t>intellectual tensions: </a:t>
            </a:r>
            <a:endParaRPr lang="en-US" dirty="0"/>
          </a:p>
          <a:p>
            <a:pPr marL="914400" lvl="1" indent="-457200">
              <a:buFont typeface="+mj-lt"/>
              <a:buAutoNum type="arabicPeriod"/>
            </a:pPr>
            <a:r>
              <a:rPr lang="en-US" dirty="0" smtClean="0"/>
              <a:t>Data rich but truth poor</a:t>
            </a:r>
          </a:p>
          <a:p>
            <a:pPr marL="914400" lvl="1" indent="-457200">
              <a:buFont typeface="+mj-lt"/>
              <a:buAutoNum type="arabicPeriod"/>
            </a:pPr>
            <a:r>
              <a:rPr lang="en-US" dirty="0" smtClean="0"/>
              <a:t>Level the playing field but winners take more</a:t>
            </a:r>
          </a:p>
          <a:p>
            <a:pPr marL="914400" lvl="1" indent="-457200">
              <a:buFont typeface="+mj-lt"/>
              <a:buAutoNum type="arabicPeriod"/>
            </a:pPr>
            <a:r>
              <a:rPr lang="en-US" dirty="0" smtClean="0"/>
              <a:t>Exciting investment prospects but low investment, low return, </a:t>
            </a:r>
            <a:r>
              <a:rPr lang="en-US" dirty="0"/>
              <a:t>low growth, high savings, </a:t>
            </a:r>
            <a:r>
              <a:rPr lang="en-US" dirty="0" smtClean="0"/>
              <a:t>and high corporate </a:t>
            </a:r>
            <a:r>
              <a:rPr lang="en-US" dirty="0" err="1" smtClean="0"/>
              <a:t>cashholding</a:t>
            </a:r>
            <a:endParaRPr lang="en-US" dirty="0" smtClean="0"/>
          </a:p>
          <a:p>
            <a:pPr marL="914400" lvl="1" indent="-457200">
              <a:buFont typeface="+mj-lt"/>
              <a:buAutoNum type="arabicPeriod"/>
            </a:pPr>
            <a:r>
              <a:rPr lang="en-US" dirty="0" err="1" smtClean="0"/>
              <a:t>Deglobalization</a:t>
            </a:r>
            <a:r>
              <a:rPr lang="en-US" dirty="0" smtClean="0"/>
              <a:t> but actually globalizing </a:t>
            </a:r>
          </a:p>
          <a:p>
            <a:pPr marL="914400" lvl="1" indent="-457200">
              <a:buFont typeface="+mj-lt"/>
              <a:buAutoNum type="arabicPeriod"/>
            </a:pPr>
            <a:r>
              <a:rPr lang="en-US" dirty="0"/>
              <a:t>Originated from DMs but EMs leapfrog </a:t>
            </a:r>
            <a:r>
              <a:rPr lang="en-US" dirty="0" smtClean="0"/>
              <a:t>forward</a:t>
            </a:r>
          </a:p>
          <a:p>
            <a:pPr lvl="2"/>
            <a:r>
              <a:rPr lang="en-US" dirty="0" smtClean="0"/>
              <a:t>Understand the downside to see the upside</a:t>
            </a:r>
            <a:endParaRPr lang="en-US" dirty="0"/>
          </a:p>
        </p:txBody>
      </p:sp>
    </p:spTree>
    <p:extLst>
      <p:ext uri="{BB962C8B-B14F-4D97-AF65-F5344CB8AC3E}">
        <p14:creationId xmlns:p14="http://schemas.microsoft.com/office/powerpoint/2010/main" val="2434001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5892</TotalTime>
  <Words>5455</Words>
  <Application>Microsoft Office PowerPoint</Application>
  <PresentationFormat>宽屏</PresentationFormat>
  <Paragraphs>561</Paragraphs>
  <Slides>49</Slides>
  <Notes>14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49</vt:i4>
      </vt:variant>
    </vt:vector>
  </HeadingPairs>
  <TitlesOfParts>
    <vt:vector size="57" baseType="lpstr">
      <vt:lpstr>Chaparral Pro</vt:lpstr>
      <vt:lpstr>宋体</vt:lpstr>
      <vt:lpstr>Agency FB</vt:lpstr>
      <vt:lpstr>Arial</vt:lpstr>
      <vt:lpstr>Calibri</vt:lpstr>
      <vt:lpstr>Calibri Light</vt:lpstr>
      <vt:lpstr>Wingdings</vt:lpstr>
      <vt:lpstr>Custom Design</vt:lpstr>
      <vt:lpstr>The future economy – changes, challenges, and adjustments </vt:lpstr>
      <vt:lpstr>Agenda</vt:lpstr>
      <vt:lpstr>Why the excitement ?</vt:lpstr>
      <vt:lpstr>Why is the Fourth Industrial Revolution exciting?</vt:lpstr>
      <vt:lpstr>Three fundamentally disruptive changes</vt:lpstr>
      <vt:lpstr>Three fundamentally disruptive changes</vt:lpstr>
      <vt:lpstr>Three fundamentally disruptive changes</vt:lpstr>
      <vt:lpstr>Stresses and paradoxes</vt:lpstr>
      <vt:lpstr>Stresses and paradoxes</vt:lpstr>
      <vt:lpstr>1. Data rich but truth poor</vt:lpstr>
      <vt:lpstr>1. Data rich but truth poor</vt:lpstr>
      <vt:lpstr>1. Data rich but truth poor</vt:lpstr>
      <vt:lpstr>1. Data rich but truth poor</vt:lpstr>
      <vt:lpstr>Data rich = false confidence, truth poor = make mistakes</vt:lpstr>
      <vt:lpstr>2. Digitalization level the playing field, but winners take more</vt:lpstr>
      <vt:lpstr>Level the playing field but winners take more</vt:lpstr>
      <vt:lpstr>Level the playing field but winners take more</vt:lpstr>
      <vt:lpstr>Yes, fast culling and winners take all, but, everyone has a role to play</vt:lpstr>
      <vt:lpstr>3. Innovations mean exciting investment prospects; but 3 lows (investment, return, growth) and 2 highs (savings, cashholding)? </vt:lpstr>
      <vt:lpstr>Overtly rapid disruption may be another explanation for 3 lows (investment, return, growth) and 2 highs (savings, cashholding) </vt:lpstr>
      <vt:lpstr>4. Deglobalization but actually globalizing </vt:lpstr>
      <vt:lpstr>4. Deglobalization but actually globalizing </vt:lpstr>
      <vt:lpstr>Corporatization vs Virtualization</vt:lpstr>
      <vt:lpstr>Deglobalization but actually globalizing </vt:lpstr>
      <vt:lpstr>Deglobalization but actually globalizing </vt:lpstr>
      <vt:lpstr>5. Originate from DMs but EMs gets leapfrogging growth</vt:lpstr>
      <vt:lpstr>5. Originate from DMs but EMs gets leapfrogging growth</vt:lpstr>
      <vt:lpstr>5. Originate from DMs but EMs gets leapfrogging growth</vt:lpstr>
      <vt:lpstr>5. Originate from DMs but EMs gets leapfrogging growth</vt:lpstr>
      <vt:lpstr>5. Originate from DMs but EMs gets leapfrogging growth</vt:lpstr>
      <vt:lpstr>5. Originate from DMs but EMs gets leapfrogging growth</vt:lpstr>
      <vt:lpstr>What we need to inculcate to our students</vt:lpstr>
      <vt:lpstr>Students need: IQ, EQ, can generate team IQ and EQ</vt:lpstr>
      <vt:lpstr>Controllable adjustments</vt:lpstr>
      <vt:lpstr>Challenging adjustments – people’s business</vt:lpstr>
      <vt:lpstr>Challenging adjustments – people’s business</vt:lpstr>
      <vt:lpstr>Challenging adjustments – people’s business</vt:lpstr>
      <vt:lpstr>Challenging adjustments – people’s business</vt:lpstr>
      <vt:lpstr>PowerPoint 演示文稿</vt:lpstr>
      <vt:lpstr>Fundamental challenges </vt:lpstr>
      <vt:lpstr>PowerPoint 演示文稿</vt:lpstr>
      <vt:lpstr>PowerPoint 演示文稿</vt:lpstr>
      <vt:lpstr>Challenge to Education</vt:lpstr>
      <vt:lpstr>Students who succeed:</vt:lpstr>
      <vt:lpstr>Indicators for success</vt:lpstr>
      <vt:lpstr>Level the playing field but winners take more</vt:lpstr>
      <vt:lpstr>PowerPoint 演示文稿</vt:lpstr>
      <vt:lpstr>Exciting investment prospects but  3 low (investment, return, growth) and 2 high (savings, cashholding) </vt:lpstr>
      <vt:lpstr>Exciting investment prospects but  3 low (investment, return, growth) and 2 high (savings, cashholding) </vt:lpstr>
    </vt:vector>
  </TitlesOfParts>
  <Company>National University of Singapore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Shanghai in October</dc:title>
  <dc:creator>bizdean</dc:creator>
  <cp:lastModifiedBy>AnTai</cp:lastModifiedBy>
  <cp:revision>269</cp:revision>
  <dcterms:created xsi:type="dcterms:W3CDTF">2016-09-19T08:33:41Z</dcterms:created>
  <dcterms:modified xsi:type="dcterms:W3CDTF">2016-10-16T12:50:43Z</dcterms:modified>
</cp:coreProperties>
</file>